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0"/>
  </p:notesMasterIdLst>
  <p:sldIdLst>
    <p:sldId id="381" r:id="rId5"/>
    <p:sldId id="257" r:id="rId6"/>
    <p:sldId id="382" r:id="rId7"/>
    <p:sldId id="428" r:id="rId8"/>
    <p:sldId id="383" r:id="rId9"/>
    <p:sldId id="429" r:id="rId10"/>
    <p:sldId id="404" r:id="rId11"/>
    <p:sldId id="445" r:id="rId12"/>
    <p:sldId id="437" r:id="rId13"/>
    <p:sldId id="408" r:id="rId14"/>
    <p:sldId id="410" r:id="rId15"/>
    <p:sldId id="411" r:id="rId16"/>
    <p:sldId id="409" r:id="rId17"/>
    <p:sldId id="412" r:id="rId18"/>
    <p:sldId id="413" r:id="rId19"/>
    <p:sldId id="431" r:id="rId20"/>
    <p:sldId id="405" r:id="rId21"/>
    <p:sldId id="407" r:id="rId22"/>
    <p:sldId id="406" r:id="rId23"/>
    <p:sldId id="385" r:id="rId24"/>
    <p:sldId id="441" r:id="rId25"/>
    <p:sldId id="414" r:id="rId26"/>
    <p:sldId id="446" r:id="rId27"/>
    <p:sldId id="447" r:id="rId28"/>
    <p:sldId id="448" r:id="rId29"/>
    <p:sldId id="449" r:id="rId30"/>
    <p:sldId id="450" r:id="rId31"/>
    <p:sldId id="451" r:id="rId32"/>
    <p:sldId id="418" r:id="rId33"/>
    <p:sldId id="420" r:id="rId34"/>
    <p:sldId id="443" r:id="rId35"/>
    <p:sldId id="422" r:id="rId36"/>
    <p:sldId id="424" r:id="rId37"/>
    <p:sldId id="421" r:id="rId38"/>
    <p:sldId id="442" r:id="rId39"/>
    <p:sldId id="426" r:id="rId40"/>
    <p:sldId id="438" r:id="rId41"/>
    <p:sldId id="434" r:id="rId42"/>
    <p:sldId id="427" r:id="rId43"/>
    <p:sldId id="439" r:id="rId44"/>
    <p:sldId id="444" r:id="rId45"/>
    <p:sldId id="423" r:id="rId46"/>
    <p:sldId id="403" r:id="rId47"/>
    <p:sldId id="440" r:id="rId48"/>
    <p:sldId id="400" r:id="rId4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3F2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954BB1-08D8-4E61-ABE6-79311A45613F}" v="7" dt="2022-12-12T10:51:56.819"/>
    <p1510:client id="{8BD07C83-7959-4037-A6CB-66E2483D7CDD}" v="205" dt="2022-12-12T14:35:23.46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F68"/>
        </a:fontRef>
        <a:srgbClr val="000F68"/>
      </a:tcTxStyle>
      <a:tcStyle>
        <a:tcBdr>
          <a:left>
            <a:ln w="12700" cap="flat">
              <a:solidFill>
                <a:srgbClr val="000F68"/>
              </a:solidFill>
              <a:prstDash val="solid"/>
              <a:round/>
            </a:ln>
          </a:left>
          <a:right>
            <a:ln w="12700" cap="flat">
              <a:solidFill>
                <a:srgbClr val="000F68"/>
              </a:solidFill>
              <a:prstDash val="solid"/>
              <a:round/>
            </a:ln>
          </a:right>
          <a:top>
            <a:ln w="12700" cap="flat">
              <a:solidFill>
                <a:srgbClr val="000F68"/>
              </a:solidFill>
              <a:prstDash val="solid"/>
              <a:round/>
            </a:ln>
          </a:top>
          <a:bottom>
            <a:ln w="12700" cap="flat">
              <a:solidFill>
                <a:srgbClr val="000F68"/>
              </a:solidFill>
              <a:prstDash val="solid"/>
              <a:round/>
            </a:ln>
          </a:bottom>
          <a:insideH>
            <a:ln w="12700" cap="flat">
              <a:solidFill>
                <a:srgbClr val="000F68"/>
              </a:solidFill>
              <a:prstDash val="solid"/>
              <a:round/>
            </a:ln>
          </a:insideH>
          <a:insideV>
            <a:ln w="12700" cap="flat">
              <a:solidFill>
                <a:srgbClr val="000F68"/>
              </a:solidFill>
              <a:prstDash val="solid"/>
              <a:round/>
            </a:ln>
          </a:insideV>
        </a:tcBdr>
        <a:fill>
          <a:solidFill>
            <a:srgbClr val="CACAD2"/>
          </a:solidFill>
        </a:fill>
      </a:tcStyle>
    </a:wholeTbl>
    <a:band2H>
      <a:tcTxStyle/>
      <a:tcStyle>
        <a:tcBdr/>
        <a:fill>
          <a:solidFill>
            <a:srgbClr val="E6E6EA"/>
          </a:solidFill>
        </a:fill>
      </a:tcStyle>
    </a:band2H>
    <a:firstCol>
      <a:tcTxStyle b="on" i="off">
        <a:fontRef idx="major">
          <a:srgbClr val="000F68"/>
        </a:fontRef>
        <a:srgbClr val="000F68"/>
      </a:tcTxStyle>
      <a:tcStyle>
        <a:tcBdr>
          <a:left>
            <a:ln w="12700" cap="flat">
              <a:solidFill>
                <a:srgbClr val="000F68"/>
              </a:solidFill>
              <a:prstDash val="solid"/>
              <a:round/>
            </a:ln>
          </a:left>
          <a:right>
            <a:ln w="12700" cap="flat">
              <a:solidFill>
                <a:srgbClr val="000F68"/>
              </a:solidFill>
              <a:prstDash val="solid"/>
              <a:round/>
            </a:ln>
          </a:right>
          <a:top>
            <a:ln w="12700" cap="flat">
              <a:solidFill>
                <a:srgbClr val="000F68"/>
              </a:solidFill>
              <a:prstDash val="solid"/>
              <a:round/>
            </a:ln>
          </a:top>
          <a:bottom>
            <a:ln w="12700" cap="flat">
              <a:solidFill>
                <a:srgbClr val="000F68"/>
              </a:solidFill>
              <a:prstDash val="solid"/>
              <a:round/>
            </a:ln>
          </a:bottom>
          <a:insideH>
            <a:ln w="12700" cap="flat">
              <a:solidFill>
                <a:srgbClr val="000F68"/>
              </a:solidFill>
              <a:prstDash val="solid"/>
              <a:round/>
            </a:ln>
          </a:insideH>
          <a:insideV>
            <a:ln w="12700" cap="flat">
              <a:solidFill>
                <a:srgbClr val="000F68"/>
              </a:solidFill>
              <a:prstDash val="solid"/>
              <a:round/>
            </a:ln>
          </a:insideV>
        </a:tcBdr>
        <a:fill>
          <a:solidFill>
            <a:srgbClr val="CACAD2"/>
          </a:solidFill>
        </a:fill>
      </a:tcStyle>
    </a:firstCol>
    <a:lastRow>
      <a:tcTxStyle b="on" i="off">
        <a:fontRef idx="major">
          <a:srgbClr val="000F68"/>
        </a:fontRef>
        <a:srgbClr val="000F68"/>
      </a:tcTxStyle>
      <a:tcStyle>
        <a:tcBdr>
          <a:left>
            <a:ln w="12700" cap="flat">
              <a:solidFill>
                <a:srgbClr val="000F68"/>
              </a:solidFill>
              <a:prstDash val="solid"/>
              <a:round/>
            </a:ln>
          </a:left>
          <a:right>
            <a:ln w="12700" cap="flat">
              <a:solidFill>
                <a:srgbClr val="000F68"/>
              </a:solidFill>
              <a:prstDash val="solid"/>
              <a:round/>
            </a:ln>
          </a:right>
          <a:top>
            <a:ln w="25400" cap="flat">
              <a:solidFill>
                <a:srgbClr val="000F68"/>
              </a:solidFill>
              <a:prstDash val="solid"/>
              <a:round/>
            </a:ln>
          </a:top>
          <a:bottom>
            <a:ln w="12700" cap="flat">
              <a:solidFill>
                <a:srgbClr val="000F68"/>
              </a:solidFill>
              <a:prstDash val="solid"/>
              <a:round/>
            </a:ln>
          </a:bottom>
          <a:insideH>
            <a:ln w="12700" cap="flat">
              <a:solidFill>
                <a:srgbClr val="000F68"/>
              </a:solidFill>
              <a:prstDash val="solid"/>
              <a:round/>
            </a:ln>
          </a:insideH>
          <a:insideV>
            <a:ln w="12700" cap="flat">
              <a:solidFill>
                <a:srgbClr val="000F68"/>
              </a:solidFill>
              <a:prstDash val="solid"/>
              <a:round/>
            </a:ln>
          </a:insideV>
        </a:tcBdr>
        <a:fill>
          <a:solidFill>
            <a:srgbClr val="E6E6EA"/>
          </a:solidFill>
        </a:fill>
      </a:tcStyle>
    </a:lastRow>
    <a:firstRow>
      <a:tcTxStyle b="on" i="off">
        <a:fontRef idx="major">
          <a:srgbClr val="000F68"/>
        </a:fontRef>
        <a:srgbClr val="000F68"/>
      </a:tcTxStyle>
      <a:tcStyle>
        <a:tcBdr>
          <a:left>
            <a:ln w="12700" cap="flat">
              <a:solidFill>
                <a:srgbClr val="000F68"/>
              </a:solidFill>
              <a:prstDash val="solid"/>
              <a:round/>
            </a:ln>
          </a:left>
          <a:right>
            <a:ln w="12700" cap="flat">
              <a:solidFill>
                <a:srgbClr val="000F68"/>
              </a:solidFill>
              <a:prstDash val="solid"/>
              <a:round/>
            </a:ln>
          </a:right>
          <a:top>
            <a:ln w="12700" cap="flat">
              <a:solidFill>
                <a:srgbClr val="000F68"/>
              </a:solidFill>
              <a:prstDash val="solid"/>
              <a:round/>
            </a:ln>
          </a:top>
          <a:bottom>
            <a:ln w="12700" cap="flat">
              <a:solidFill>
                <a:srgbClr val="000F68"/>
              </a:solidFill>
              <a:prstDash val="solid"/>
              <a:round/>
            </a:ln>
          </a:bottom>
          <a:insideH>
            <a:ln w="12700" cap="flat">
              <a:solidFill>
                <a:srgbClr val="000F68"/>
              </a:solidFill>
              <a:prstDash val="solid"/>
              <a:round/>
            </a:ln>
          </a:insideH>
          <a:insideV>
            <a:ln w="12700" cap="flat">
              <a:solidFill>
                <a:srgbClr val="000F68"/>
              </a:solidFill>
              <a:prstDash val="solid"/>
              <a:round/>
            </a:ln>
          </a:insideV>
        </a:tcBdr>
        <a:fill>
          <a:solidFill>
            <a:srgbClr val="E6E6EA"/>
          </a:solidFill>
        </a:fill>
      </a:tcStyle>
    </a:firstRow>
  </a:tblStyle>
  <a:tblStyle styleId="{C7B018BB-80A7-4F77-B60F-C8B233D01FF8}" styleName="">
    <a:tblBg/>
    <a:wholeTbl>
      <a:tcTxStyle b="off" i="off">
        <a:fontRef idx="minor">
          <a:srgbClr val="000F68"/>
        </a:fontRef>
        <a:srgbClr val="000F68"/>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rgbClr val="CAECD4"/>
          </a:solidFill>
        </a:fill>
      </a:tcStyle>
    </a:wholeTbl>
    <a:band2H>
      <a:tcTxStyle/>
      <a:tcStyle>
        <a:tcBdr/>
        <a:fill>
          <a:solidFill>
            <a:srgbClr val="E6F6EB"/>
          </a:solidFill>
        </a:fill>
      </a:tcStyle>
    </a:band2H>
    <a:firstCol>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chemeClr val="accent1"/>
          </a:solidFill>
        </a:fill>
      </a:tcStyle>
    </a:firstCol>
    <a:lastRow>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381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chemeClr val="accent1"/>
          </a:solidFill>
        </a:fill>
      </a:tcStyle>
    </a:lastRow>
    <a:firstRow>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381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chemeClr val="accent1"/>
          </a:solidFill>
        </a:fill>
      </a:tcStyle>
    </a:firstRow>
  </a:tblStyle>
  <a:tblStyle styleId="{EEE7283C-3CF3-47DC-8721-378D4A62B228}" styleName="">
    <a:tblBg/>
    <a:wholeTbl>
      <a:tcTxStyle b="off" i="off">
        <a:fontRef idx="minor">
          <a:srgbClr val="000F68"/>
        </a:fontRef>
        <a:srgbClr val="000F68"/>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rgbClr val="E4D0FB"/>
          </a:solidFill>
        </a:fill>
      </a:tcStyle>
    </a:wholeTbl>
    <a:band2H>
      <a:tcTxStyle/>
      <a:tcStyle>
        <a:tcBdr/>
        <a:fill>
          <a:solidFill>
            <a:srgbClr val="F2E9FD"/>
          </a:solidFill>
        </a:fill>
      </a:tcStyle>
    </a:band2H>
    <a:firstCol>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chemeClr val="accent3"/>
          </a:solidFill>
        </a:fill>
      </a:tcStyle>
    </a:firstCol>
    <a:lastRow>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381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chemeClr val="accent3"/>
          </a:solidFill>
        </a:fill>
      </a:tcStyle>
    </a:lastRow>
    <a:firstRow>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381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chemeClr val="accent3"/>
          </a:solidFill>
        </a:fill>
      </a:tcStyle>
    </a:firstRow>
  </a:tblStyle>
  <a:tblStyle styleId="{CF821DB8-F4EB-4A41-A1BA-3FCAFE7338EE}" styleName="">
    <a:tblBg/>
    <a:wholeTbl>
      <a:tcTxStyle b="off" i="off">
        <a:fontRef idx="minor">
          <a:srgbClr val="000F68"/>
        </a:fontRef>
        <a:srgbClr val="000F68"/>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rgbClr val="FFCFCA"/>
          </a:solidFill>
        </a:fill>
      </a:tcStyle>
    </a:wholeTbl>
    <a:band2H>
      <a:tcTxStyle/>
      <a:tcStyle>
        <a:tcBdr/>
        <a:fill>
          <a:solidFill>
            <a:srgbClr val="FFE9E6"/>
          </a:solidFill>
        </a:fill>
      </a:tcStyle>
    </a:band2H>
    <a:firstCol>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chemeClr val="accent6"/>
          </a:solidFill>
        </a:fill>
      </a:tcStyle>
    </a:firstCol>
    <a:lastRow>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381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chemeClr val="accent6"/>
          </a:solidFill>
        </a:fill>
      </a:tcStyle>
    </a:lastRow>
    <a:firstRow>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381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chemeClr val="accent6"/>
          </a:solidFill>
        </a:fill>
      </a:tcStyle>
    </a:firstRow>
  </a:tblStyle>
  <a:tblStyle styleId="{33BA23B1-9221-436E-865A-0063620EA4FD}" styleName="">
    <a:tblBg/>
    <a:wholeTbl>
      <a:tcTxStyle b="off" i="off">
        <a:fontRef idx="minor">
          <a:srgbClr val="000F68"/>
        </a:fontRef>
        <a:srgbClr val="000F6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A"/>
          </a:solidFill>
        </a:fill>
      </a:tcStyle>
    </a:wholeTbl>
    <a:band2H>
      <a:tcTxStyle/>
      <a:tcStyle>
        <a:tcBdr/>
        <a:fill>
          <a:solidFill>
            <a:srgbClr val="F0F0EB"/>
          </a:solidFill>
        </a:fill>
      </a:tcStyle>
    </a:band2H>
    <a:firstCol>
      <a:tcTxStyle b="on" i="off">
        <a:fontRef idx="minor">
          <a:srgbClr val="F0F0EB"/>
        </a:fontRef>
        <a:srgbClr val="F0F0E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F68"/>
        </a:fontRef>
        <a:srgbClr val="000F68"/>
      </a:tcTxStyle>
      <a:tcStyle>
        <a:tcBdr>
          <a:left>
            <a:ln w="12700" cap="flat">
              <a:noFill/>
              <a:miter lim="400000"/>
            </a:ln>
          </a:left>
          <a:right>
            <a:ln w="12700" cap="flat">
              <a:noFill/>
              <a:miter lim="400000"/>
            </a:ln>
          </a:right>
          <a:top>
            <a:ln w="50800" cap="flat">
              <a:solidFill>
                <a:srgbClr val="000F68"/>
              </a:solidFill>
              <a:prstDash val="solid"/>
              <a:round/>
            </a:ln>
          </a:top>
          <a:bottom>
            <a:ln w="25400" cap="flat">
              <a:solidFill>
                <a:srgbClr val="000F68"/>
              </a:solidFill>
              <a:prstDash val="solid"/>
              <a:round/>
            </a:ln>
          </a:bottom>
          <a:insideH>
            <a:ln w="12700" cap="flat">
              <a:noFill/>
              <a:miter lim="400000"/>
            </a:ln>
          </a:insideH>
          <a:insideV>
            <a:ln w="12700" cap="flat">
              <a:noFill/>
              <a:miter lim="400000"/>
            </a:ln>
          </a:insideV>
        </a:tcBdr>
        <a:fill>
          <a:solidFill>
            <a:srgbClr val="F0F0EB"/>
          </a:solidFill>
        </a:fill>
      </a:tcStyle>
    </a:lastRow>
    <a:firstRow>
      <a:tcTxStyle b="on" i="off">
        <a:fontRef idx="minor">
          <a:srgbClr val="F0F0EB"/>
        </a:fontRef>
        <a:srgbClr val="F0F0EB"/>
      </a:tcTxStyle>
      <a:tcStyle>
        <a:tcBdr>
          <a:left>
            <a:ln w="12700" cap="flat">
              <a:noFill/>
              <a:miter lim="400000"/>
            </a:ln>
          </a:left>
          <a:right>
            <a:ln w="12700" cap="flat">
              <a:noFill/>
              <a:miter lim="400000"/>
            </a:ln>
          </a:right>
          <a:top>
            <a:ln w="25400" cap="flat">
              <a:solidFill>
                <a:srgbClr val="000F68"/>
              </a:solidFill>
              <a:prstDash val="solid"/>
              <a:round/>
            </a:ln>
          </a:top>
          <a:bottom>
            <a:ln w="25400" cap="flat">
              <a:solidFill>
                <a:srgbClr val="000F6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F68"/>
        </a:fontRef>
        <a:srgbClr val="000F68"/>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rgbClr val="CACAD2"/>
          </a:solidFill>
        </a:fill>
      </a:tcStyle>
    </a:wholeTbl>
    <a:band2H>
      <a:tcTxStyle/>
      <a:tcStyle>
        <a:tcBdr/>
        <a:fill>
          <a:solidFill>
            <a:srgbClr val="E6E6EA"/>
          </a:solidFill>
        </a:fill>
      </a:tcStyle>
    </a:band2H>
    <a:firstCol>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rgbClr val="000F68"/>
          </a:solidFill>
        </a:fill>
      </a:tcStyle>
    </a:firstCol>
    <a:lastRow>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38100" cap="flat">
              <a:solidFill>
                <a:srgbClr val="F0F0EB"/>
              </a:solidFill>
              <a:prstDash val="solid"/>
              <a:round/>
            </a:ln>
          </a:top>
          <a:bottom>
            <a:ln w="127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rgbClr val="000F68"/>
          </a:solidFill>
        </a:fill>
      </a:tcStyle>
    </a:lastRow>
    <a:firstRow>
      <a:tcTxStyle b="on" i="off">
        <a:fontRef idx="minor">
          <a:srgbClr val="F0F0EB"/>
        </a:fontRef>
        <a:srgbClr val="F0F0EB"/>
      </a:tcTxStyle>
      <a:tcStyle>
        <a:tcBdr>
          <a:left>
            <a:ln w="12700" cap="flat">
              <a:solidFill>
                <a:srgbClr val="F0F0EB"/>
              </a:solidFill>
              <a:prstDash val="solid"/>
              <a:round/>
            </a:ln>
          </a:left>
          <a:right>
            <a:ln w="12700" cap="flat">
              <a:solidFill>
                <a:srgbClr val="F0F0EB"/>
              </a:solidFill>
              <a:prstDash val="solid"/>
              <a:round/>
            </a:ln>
          </a:right>
          <a:top>
            <a:ln w="12700" cap="flat">
              <a:solidFill>
                <a:srgbClr val="F0F0EB"/>
              </a:solidFill>
              <a:prstDash val="solid"/>
              <a:round/>
            </a:ln>
          </a:top>
          <a:bottom>
            <a:ln w="38100" cap="flat">
              <a:solidFill>
                <a:srgbClr val="F0F0EB"/>
              </a:solidFill>
              <a:prstDash val="solid"/>
              <a:round/>
            </a:ln>
          </a:bottom>
          <a:insideH>
            <a:ln w="12700" cap="flat">
              <a:solidFill>
                <a:srgbClr val="F0F0EB"/>
              </a:solidFill>
              <a:prstDash val="solid"/>
              <a:round/>
            </a:ln>
          </a:insideH>
          <a:insideV>
            <a:ln w="12700" cap="flat">
              <a:solidFill>
                <a:srgbClr val="F0F0EB"/>
              </a:solidFill>
              <a:prstDash val="solid"/>
              <a:round/>
            </a:ln>
          </a:insideV>
        </a:tcBdr>
        <a:fill>
          <a:solidFill>
            <a:srgbClr val="000F68"/>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4763"/>
  </p:normalViewPr>
  <p:slideViewPr>
    <p:cSldViewPr snapToGrid="0">
      <p:cViewPr varScale="1">
        <p:scale>
          <a:sx n="107" d="100"/>
          <a:sy n="107" d="100"/>
        </p:scale>
        <p:origin x="1032"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LPCOSTA\Desktop\Mod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LPCOSTA\Desktop\Mod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LPCOSTA\Desktop\Mode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PT" dirty="0" err="1"/>
              <a:t>Evaluation</a:t>
            </a:r>
            <a:r>
              <a:rPr lang="pt-PT" dirty="0"/>
              <a:t> </a:t>
            </a:r>
            <a:r>
              <a:rPr lang="pt-PT" dirty="0" err="1"/>
              <a:t>Metrics</a:t>
            </a:r>
            <a:r>
              <a:rPr lang="pt-PT" dirty="0"/>
              <a:t> AI </a:t>
            </a:r>
            <a:r>
              <a:rPr lang="pt-PT" dirty="0" err="1"/>
              <a:t>Builder</a:t>
            </a:r>
            <a:r>
              <a:rPr lang="pt-PT" dirty="0"/>
              <a:t> </a:t>
            </a:r>
            <a:r>
              <a:rPr lang="pt-PT" dirty="0" err="1"/>
              <a:t>Model</a:t>
            </a:r>
            <a:r>
              <a:rPr lang="pt-PT" baseline="0" dirty="0"/>
              <a:t> 5 - </a:t>
            </a:r>
            <a:r>
              <a:rPr lang="pt-PT" dirty="0"/>
              <a:t>Single </a:t>
            </a:r>
            <a:r>
              <a:rPr lang="pt-PT" dirty="0" err="1"/>
              <a:t>Type</a:t>
            </a:r>
            <a:endParaRPr lang="pt-PT"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Sheet1!$E$2</c:f>
              <c:strCache>
                <c:ptCount val="1"/>
                <c:pt idx="0">
                  <c:v>Average Precision %</c:v>
                </c:pt>
              </c:strCache>
            </c:strRef>
          </c:tx>
          <c:spPr>
            <a:ln w="28575" cap="rnd">
              <a:solidFill>
                <a:schemeClr val="accent2"/>
              </a:solidFill>
              <a:round/>
            </a:ln>
            <a:effectLst/>
          </c:spPr>
          <c:marker>
            <c:symbol val="none"/>
          </c:marker>
          <c:cat>
            <c:multiLvlStrRef>
              <c:f>Sheet1!$A$3:$C$8</c:f>
              <c:multiLvlStrCache>
                <c:ptCount val="6"/>
                <c:lvl>
                  <c:pt idx="0">
                    <c:v>184</c:v>
                  </c:pt>
                  <c:pt idx="1">
                    <c:v>385</c:v>
                  </c:pt>
                  <c:pt idx="2">
                    <c:v>656</c:v>
                  </c:pt>
                  <c:pt idx="3">
                    <c:v>851</c:v>
                  </c:pt>
                  <c:pt idx="4">
                    <c:v>1003</c:v>
                  </c:pt>
                  <c:pt idx="5">
                    <c:v>1195</c:v>
                  </c:pt>
                </c:lvl>
                <c:lvl>
                  <c:pt idx="0">
                    <c:v>15</c:v>
                  </c:pt>
                  <c:pt idx="1">
                    <c:v>20</c:v>
                  </c:pt>
                  <c:pt idx="2">
                    <c:v>25</c:v>
                  </c:pt>
                  <c:pt idx="3">
                    <c:v>35</c:v>
                  </c:pt>
                  <c:pt idx="4">
                    <c:v>40</c:v>
                  </c:pt>
                  <c:pt idx="5">
                    <c:v>45</c:v>
                  </c:pt>
                </c:lvl>
                <c:lvl>
                  <c:pt idx="0">
                    <c:v>1</c:v>
                  </c:pt>
                  <c:pt idx="1">
                    <c:v>2</c:v>
                  </c:pt>
                  <c:pt idx="2">
                    <c:v>3</c:v>
                  </c:pt>
                  <c:pt idx="3">
                    <c:v>4</c:v>
                  </c:pt>
                  <c:pt idx="4">
                    <c:v>5</c:v>
                  </c:pt>
                  <c:pt idx="5">
                    <c:v>6</c:v>
                  </c:pt>
                </c:lvl>
              </c:multiLvlStrCache>
            </c:multiLvlStrRef>
          </c:cat>
          <c:val>
            <c:numRef>
              <c:f>Sheet1!$E$3:$E$8</c:f>
              <c:numCache>
                <c:formatCode>0.00</c:formatCode>
                <c:ptCount val="6"/>
                <c:pt idx="0">
                  <c:v>78.072433983481318</c:v>
                </c:pt>
                <c:pt idx="1">
                  <c:v>91.7037617554859</c:v>
                </c:pt>
                <c:pt idx="2">
                  <c:v>94.695415041924704</c:v>
                </c:pt>
                <c:pt idx="3">
                  <c:v>97.820512820512818</c:v>
                </c:pt>
                <c:pt idx="4">
                  <c:v>97.155488189970953</c:v>
                </c:pt>
                <c:pt idx="5">
                  <c:v>97.822299651567945</c:v>
                </c:pt>
              </c:numCache>
            </c:numRef>
          </c:val>
          <c:smooth val="0"/>
          <c:extLst>
            <c:ext xmlns:c16="http://schemas.microsoft.com/office/drawing/2014/chart" uri="{C3380CC4-5D6E-409C-BE32-E72D297353CC}">
              <c16:uniqueId val="{00000000-595B-4A62-9DEA-96B42FAE94BC}"/>
            </c:ext>
          </c:extLst>
        </c:ser>
        <c:ser>
          <c:idx val="1"/>
          <c:order val="1"/>
          <c:tx>
            <c:strRef>
              <c:f>Sheet1!$F$2</c:f>
              <c:strCache>
                <c:ptCount val="1"/>
                <c:pt idx="0">
                  <c:v>Average Recall %</c:v>
                </c:pt>
              </c:strCache>
            </c:strRef>
          </c:tx>
          <c:spPr>
            <a:ln w="28575" cap="rnd">
              <a:solidFill>
                <a:schemeClr val="accent4"/>
              </a:solidFill>
              <a:round/>
            </a:ln>
            <a:effectLst/>
          </c:spPr>
          <c:marker>
            <c:symbol val="none"/>
          </c:marker>
          <c:cat>
            <c:multiLvlStrRef>
              <c:f>Sheet1!$A$3:$C$8</c:f>
              <c:multiLvlStrCache>
                <c:ptCount val="6"/>
                <c:lvl>
                  <c:pt idx="0">
                    <c:v>184</c:v>
                  </c:pt>
                  <c:pt idx="1">
                    <c:v>385</c:v>
                  </c:pt>
                  <c:pt idx="2">
                    <c:v>656</c:v>
                  </c:pt>
                  <c:pt idx="3">
                    <c:v>851</c:v>
                  </c:pt>
                  <c:pt idx="4">
                    <c:v>1003</c:v>
                  </c:pt>
                  <c:pt idx="5">
                    <c:v>1195</c:v>
                  </c:pt>
                </c:lvl>
                <c:lvl>
                  <c:pt idx="0">
                    <c:v>15</c:v>
                  </c:pt>
                  <c:pt idx="1">
                    <c:v>20</c:v>
                  </c:pt>
                  <c:pt idx="2">
                    <c:v>25</c:v>
                  </c:pt>
                  <c:pt idx="3">
                    <c:v>35</c:v>
                  </c:pt>
                  <c:pt idx="4">
                    <c:v>40</c:v>
                  </c:pt>
                  <c:pt idx="5">
                    <c:v>45</c:v>
                  </c:pt>
                </c:lvl>
                <c:lvl>
                  <c:pt idx="0">
                    <c:v>1</c:v>
                  </c:pt>
                  <c:pt idx="1">
                    <c:v>2</c:v>
                  </c:pt>
                  <c:pt idx="2">
                    <c:v>3</c:v>
                  </c:pt>
                  <c:pt idx="3">
                    <c:v>4</c:v>
                  </c:pt>
                  <c:pt idx="4">
                    <c:v>5</c:v>
                  </c:pt>
                  <c:pt idx="5">
                    <c:v>6</c:v>
                  </c:pt>
                </c:lvl>
              </c:multiLvlStrCache>
            </c:multiLvlStrRef>
          </c:cat>
          <c:val>
            <c:numRef>
              <c:f>Sheet1!$F$3:$F$8</c:f>
              <c:numCache>
                <c:formatCode>0.00</c:formatCode>
                <c:ptCount val="6"/>
                <c:pt idx="0">
                  <c:v>84.66206896551725</c:v>
                </c:pt>
                <c:pt idx="1">
                  <c:v>86.351724137931029</c:v>
                </c:pt>
                <c:pt idx="2">
                  <c:v>90.220689655172421</c:v>
                </c:pt>
                <c:pt idx="3">
                  <c:v>89.531034482758614</c:v>
                </c:pt>
                <c:pt idx="4">
                  <c:v>90.220689655172421</c:v>
                </c:pt>
                <c:pt idx="5">
                  <c:v>89.196059113300493</c:v>
                </c:pt>
              </c:numCache>
            </c:numRef>
          </c:val>
          <c:smooth val="0"/>
          <c:extLst>
            <c:ext xmlns:c16="http://schemas.microsoft.com/office/drawing/2014/chart" uri="{C3380CC4-5D6E-409C-BE32-E72D297353CC}">
              <c16:uniqueId val="{00000001-595B-4A62-9DEA-96B42FAE94BC}"/>
            </c:ext>
          </c:extLst>
        </c:ser>
        <c:ser>
          <c:idx val="2"/>
          <c:order val="2"/>
          <c:tx>
            <c:strRef>
              <c:f>Sheet1!$G$2</c:f>
              <c:strCache>
                <c:ptCount val="1"/>
                <c:pt idx="0">
                  <c:v>Average F1 Score</c:v>
                </c:pt>
              </c:strCache>
            </c:strRef>
          </c:tx>
          <c:spPr>
            <a:ln w="28575" cap="rnd">
              <a:solidFill>
                <a:schemeClr val="accent6"/>
              </a:solidFill>
              <a:round/>
            </a:ln>
            <a:effectLst/>
          </c:spPr>
          <c:marker>
            <c:symbol val="none"/>
          </c:marker>
          <c:cat>
            <c:multiLvlStrRef>
              <c:f>Sheet1!$A$3:$C$8</c:f>
              <c:multiLvlStrCache>
                <c:ptCount val="6"/>
                <c:lvl>
                  <c:pt idx="0">
                    <c:v>184</c:v>
                  </c:pt>
                  <c:pt idx="1">
                    <c:v>385</c:v>
                  </c:pt>
                  <c:pt idx="2">
                    <c:v>656</c:v>
                  </c:pt>
                  <c:pt idx="3">
                    <c:v>851</c:v>
                  </c:pt>
                  <c:pt idx="4">
                    <c:v>1003</c:v>
                  </c:pt>
                  <c:pt idx="5">
                    <c:v>1195</c:v>
                  </c:pt>
                </c:lvl>
                <c:lvl>
                  <c:pt idx="0">
                    <c:v>15</c:v>
                  </c:pt>
                  <c:pt idx="1">
                    <c:v>20</c:v>
                  </c:pt>
                  <c:pt idx="2">
                    <c:v>25</c:v>
                  </c:pt>
                  <c:pt idx="3">
                    <c:v>35</c:v>
                  </c:pt>
                  <c:pt idx="4">
                    <c:v>40</c:v>
                  </c:pt>
                  <c:pt idx="5">
                    <c:v>45</c:v>
                  </c:pt>
                </c:lvl>
                <c:lvl>
                  <c:pt idx="0">
                    <c:v>1</c:v>
                  </c:pt>
                  <c:pt idx="1">
                    <c:v>2</c:v>
                  </c:pt>
                  <c:pt idx="2">
                    <c:v>3</c:v>
                  </c:pt>
                  <c:pt idx="3">
                    <c:v>4</c:v>
                  </c:pt>
                  <c:pt idx="4">
                    <c:v>5</c:v>
                  </c:pt>
                  <c:pt idx="5">
                    <c:v>6</c:v>
                  </c:pt>
                </c:lvl>
              </c:multiLvlStrCache>
            </c:multiLvlStrRef>
          </c:cat>
          <c:val>
            <c:numRef>
              <c:f>Sheet1!$G$3:$G$8</c:f>
              <c:numCache>
                <c:formatCode>0.00</c:formatCode>
                <c:ptCount val="6"/>
                <c:pt idx="0">
                  <c:v>80.292316916420717</c:v>
                </c:pt>
                <c:pt idx="1">
                  <c:v>88.553579545981648</c:v>
                </c:pt>
                <c:pt idx="2">
                  <c:v>92.066289447937606</c:v>
                </c:pt>
                <c:pt idx="3">
                  <c:v>93.20931605739267</c:v>
                </c:pt>
                <c:pt idx="4">
                  <c:v>93.233514484494918</c:v>
                </c:pt>
                <c:pt idx="5">
                  <c:v>93.14729130518603</c:v>
                </c:pt>
              </c:numCache>
            </c:numRef>
          </c:val>
          <c:smooth val="0"/>
          <c:extLst>
            <c:ext xmlns:c16="http://schemas.microsoft.com/office/drawing/2014/chart" uri="{C3380CC4-5D6E-409C-BE32-E72D297353CC}">
              <c16:uniqueId val="{00000002-595B-4A62-9DEA-96B42FAE94BC}"/>
            </c:ext>
          </c:extLst>
        </c:ser>
        <c:dLbls>
          <c:showLegendKey val="0"/>
          <c:showVal val="0"/>
          <c:showCatName val="0"/>
          <c:showSerName val="0"/>
          <c:showPercent val="0"/>
          <c:showBubbleSize val="0"/>
        </c:dLbls>
        <c:smooth val="0"/>
        <c:axId val="171691183"/>
        <c:axId val="167381471"/>
      </c:lineChart>
      <c:catAx>
        <c:axId val="17169118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PT" sz="1050" dirty="0"/>
                  <a:t>Nº </a:t>
                </a:r>
                <a:r>
                  <a:rPr lang="pt-PT" sz="1050" dirty="0" err="1"/>
                  <a:t>Tags</a:t>
                </a:r>
                <a:endParaRPr lang="pt-PT" sz="1050" dirty="0"/>
              </a:p>
              <a:p>
                <a:pPr>
                  <a:defRPr/>
                </a:pPr>
                <a:r>
                  <a:rPr lang="pt-PT" sz="1050" dirty="0"/>
                  <a:t>Nº </a:t>
                </a:r>
                <a:r>
                  <a:rPr lang="pt-PT" sz="1050" dirty="0" err="1"/>
                  <a:t>Images</a:t>
                </a:r>
                <a:endParaRPr lang="pt-PT" sz="1050" dirty="0"/>
              </a:p>
              <a:p>
                <a:pPr>
                  <a:defRPr/>
                </a:pPr>
                <a:r>
                  <a:rPr lang="pt-PT" sz="1050" dirty="0" err="1"/>
                  <a:t>Version</a:t>
                </a:r>
                <a:endParaRPr lang="pt-PT" dirty="0"/>
              </a:p>
            </c:rich>
          </c:tx>
          <c:layout>
            <c:manualLayout>
              <c:xMode val="edge"/>
              <c:yMode val="edge"/>
              <c:x val="6.2665690465481053E-2"/>
              <c:y val="0.5341817855479770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67381471"/>
        <c:crosses val="autoZero"/>
        <c:auto val="1"/>
        <c:lblAlgn val="ctr"/>
        <c:lblOffset val="100"/>
        <c:noMultiLvlLbl val="0"/>
      </c:catAx>
      <c:valAx>
        <c:axId val="167381471"/>
        <c:scaling>
          <c:orientation val="minMax"/>
          <c:max val="100"/>
          <c:min val="7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PT"/>
                  <a: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PT"/>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716911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pt-PT"/>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PT"/>
              <a:t>Google Auto ML Cloud vs Edge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manualLayout>
          <c:layoutTarget val="inner"/>
          <c:xMode val="edge"/>
          <c:yMode val="edge"/>
          <c:x val="8.4801617781131225E-2"/>
          <c:y val="0.18670658405958801"/>
          <c:w val="0.89181607547815311"/>
          <c:h val="0.6542583912819544"/>
        </c:manualLayout>
      </c:layout>
      <c:barChart>
        <c:barDir val="col"/>
        <c:grouping val="clustered"/>
        <c:varyColors val="0"/>
        <c:ser>
          <c:idx val="0"/>
          <c:order val="0"/>
          <c:tx>
            <c:v>Cloud</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Sheet1!$E$72:$G$72</c:f>
              <c:strCache>
                <c:ptCount val="3"/>
                <c:pt idx="0">
                  <c:v>Average Precision %</c:v>
                </c:pt>
                <c:pt idx="1">
                  <c:v>Average Recall %</c:v>
                </c:pt>
                <c:pt idx="2">
                  <c:v>Average F1 Score</c:v>
                </c:pt>
              </c:strCache>
            </c:strRef>
          </c:cat>
          <c:val>
            <c:numRef>
              <c:f>Sheet1!$E$74:$G$74</c:f>
              <c:numCache>
                <c:formatCode>0.00</c:formatCode>
                <c:ptCount val="3"/>
                <c:pt idx="0">
                  <c:v>93.229001123737035</c:v>
                </c:pt>
                <c:pt idx="1">
                  <c:v>100</c:v>
                </c:pt>
                <c:pt idx="2">
                  <c:v>96.495868199449504</c:v>
                </c:pt>
              </c:numCache>
            </c:numRef>
          </c:val>
          <c:extLst>
            <c:ext xmlns:c16="http://schemas.microsoft.com/office/drawing/2014/chart" uri="{C3380CC4-5D6E-409C-BE32-E72D297353CC}">
              <c16:uniqueId val="{00000000-CA4C-4EFC-B527-01B285DE139A}"/>
            </c:ext>
          </c:extLst>
        </c:ser>
        <c:ser>
          <c:idx val="1"/>
          <c:order val="1"/>
          <c:tx>
            <c:v>Edge</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Sheet1!$E$72:$G$72</c:f>
              <c:strCache>
                <c:ptCount val="3"/>
                <c:pt idx="0">
                  <c:v>Average Precision %</c:v>
                </c:pt>
                <c:pt idx="1">
                  <c:v>Average Recall %</c:v>
                </c:pt>
                <c:pt idx="2">
                  <c:v>Average F1 Score</c:v>
                </c:pt>
              </c:strCache>
            </c:strRef>
          </c:cat>
          <c:val>
            <c:numRef>
              <c:f>Sheet1!$E$97:$G$97</c:f>
              <c:numCache>
                <c:formatCode>0.00</c:formatCode>
                <c:ptCount val="3"/>
                <c:pt idx="0">
                  <c:v>97.799671592775027</c:v>
                </c:pt>
                <c:pt idx="1">
                  <c:v>100</c:v>
                </c:pt>
                <c:pt idx="2">
                  <c:v>98.887597542752772</c:v>
                </c:pt>
              </c:numCache>
            </c:numRef>
          </c:val>
          <c:extLst>
            <c:ext xmlns:c16="http://schemas.microsoft.com/office/drawing/2014/chart" uri="{C3380CC4-5D6E-409C-BE32-E72D297353CC}">
              <c16:uniqueId val="{00000001-CA4C-4EFC-B527-01B285DE139A}"/>
            </c:ext>
          </c:extLst>
        </c:ser>
        <c:dLbls>
          <c:dLblPos val="outEnd"/>
          <c:showLegendKey val="0"/>
          <c:showVal val="1"/>
          <c:showCatName val="0"/>
          <c:showSerName val="0"/>
          <c:showPercent val="0"/>
          <c:showBubbleSize val="0"/>
        </c:dLbls>
        <c:gapWidth val="219"/>
        <c:overlap val="-27"/>
        <c:axId val="116749087"/>
        <c:axId val="127081663"/>
      </c:barChart>
      <c:catAx>
        <c:axId val="1167490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27081663"/>
        <c:crosses val="autoZero"/>
        <c:auto val="1"/>
        <c:lblAlgn val="ctr"/>
        <c:lblOffset val="100"/>
        <c:noMultiLvlLbl val="0"/>
      </c:catAx>
      <c:valAx>
        <c:axId val="127081663"/>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16749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PT" dirty="0" err="1"/>
              <a:t>Evaluation</a:t>
            </a:r>
            <a:r>
              <a:rPr lang="pt-PT" dirty="0"/>
              <a:t> </a:t>
            </a:r>
            <a:r>
              <a:rPr lang="pt-PT" dirty="0" err="1"/>
              <a:t>Metrics</a:t>
            </a:r>
            <a:r>
              <a:rPr lang="pt-PT" dirty="0"/>
              <a:t> AI </a:t>
            </a:r>
            <a:r>
              <a:rPr lang="pt-PT" dirty="0" err="1"/>
              <a:t>Builder</a:t>
            </a:r>
            <a:r>
              <a:rPr lang="pt-PT" dirty="0"/>
              <a:t> </a:t>
            </a:r>
            <a:r>
              <a:rPr lang="pt-PT" dirty="0" err="1"/>
              <a:t>Model</a:t>
            </a:r>
            <a:r>
              <a:rPr lang="pt-PT" dirty="0"/>
              <a:t> 8 – Box </a:t>
            </a:r>
            <a:r>
              <a:rPr lang="pt-PT" dirty="0" err="1"/>
              <a:t>Detection</a:t>
            </a:r>
            <a:r>
              <a:rPr lang="pt-PT" baseline="0" dirty="0"/>
              <a:t> </a:t>
            </a:r>
            <a:r>
              <a:rPr lang="pt-PT" baseline="0" dirty="0" err="1"/>
              <a:t>Symbol</a:t>
            </a:r>
            <a:r>
              <a:rPr lang="pt-PT" baseline="0" dirty="0"/>
              <a:t> Duo </a:t>
            </a:r>
            <a:r>
              <a:rPr lang="pt-PT" baseline="0" dirty="0" err="1"/>
              <a:t>Type</a:t>
            </a:r>
            <a:endParaRPr lang="pt-PT"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Sheet1!$E$34</c:f>
              <c:strCache>
                <c:ptCount val="1"/>
                <c:pt idx="0">
                  <c:v>Average Precision %</c:v>
                </c:pt>
              </c:strCache>
            </c:strRef>
          </c:tx>
          <c:spPr>
            <a:ln w="28575" cap="rnd">
              <a:solidFill>
                <a:schemeClr val="accent2"/>
              </a:solidFill>
              <a:round/>
            </a:ln>
            <a:effectLst/>
          </c:spPr>
          <c:marker>
            <c:symbol val="none"/>
          </c:marker>
          <c:cat>
            <c:multiLvlStrRef>
              <c:f>Sheet1!$A$35:$C$42</c:f>
              <c:multiLvlStrCache>
                <c:ptCount val="8"/>
                <c:lvl>
                  <c:pt idx="0">
                    <c:v>665</c:v>
                  </c:pt>
                  <c:pt idx="1">
                    <c:v>815</c:v>
                  </c:pt>
                  <c:pt idx="2">
                    <c:v>960</c:v>
                  </c:pt>
                  <c:pt idx="3">
                    <c:v>1124</c:v>
                  </c:pt>
                  <c:pt idx="4">
                    <c:v>1291</c:v>
                  </c:pt>
                  <c:pt idx="5">
                    <c:v>1585</c:v>
                  </c:pt>
                  <c:pt idx="6">
                    <c:v>1765</c:v>
                  </c:pt>
                  <c:pt idx="7">
                    <c:v>1980</c:v>
                  </c:pt>
                </c:lvl>
                <c:lvl>
                  <c:pt idx="0">
                    <c:v>15</c:v>
                  </c:pt>
                  <c:pt idx="1">
                    <c:v>20</c:v>
                  </c:pt>
                  <c:pt idx="2">
                    <c:v>25</c:v>
                  </c:pt>
                  <c:pt idx="3">
                    <c:v>30</c:v>
                  </c:pt>
                  <c:pt idx="4">
                    <c:v>40</c:v>
                  </c:pt>
                  <c:pt idx="5">
                    <c:v>55</c:v>
                  </c:pt>
                  <c:pt idx="6">
                    <c:v>70</c:v>
                  </c:pt>
                  <c:pt idx="7">
                    <c:v>75</c:v>
                  </c:pt>
                </c:lvl>
                <c:lvl>
                  <c:pt idx="0">
                    <c:v>1</c:v>
                  </c:pt>
                  <c:pt idx="1">
                    <c:v>2</c:v>
                  </c:pt>
                  <c:pt idx="2">
                    <c:v>3</c:v>
                  </c:pt>
                  <c:pt idx="3">
                    <c:v>4</c:v>
                  </c:pt>
                  <c:pt idx="4">
                    <c:v>5</c:v>
                  </c:pt>
                  <c:pt idx="5">
                    <c:v>6</c:v>
                  </c:pt>
                  <c:pt idx="6">
                    <c:v>7</c:v>
                  </c:pt>
                  <c:pt idx="7">
                    <c:v>8</c:v>
                  </c:pt>
                </c:lvl>
              </c:multiLvlStrCache>
            </c:multiLvlStrRef>
          </c:cat>
          <c:val>
            <c:numRef>
              <c:f>Sheet1!$E$35:$E$42</c:f>
              <c:numCache>
                <c:formatCode>0.00</c:formatCode>
                <c:ptCount val="8"/>
                <c:pt idx="0">
                  <c:v>88.835335207428216</c:v>
                </c:pt>
                <c:pt idx="1">
                  <c:v>96.453201970443359</c:v>
                </c:pt>
                <c:pt idx="2">
                  <c:v>93.587301587301582</c:v>
                </c:pt>
                <c:pt idx="3">
                  <c:v>95.259740259740255</c:v>
                </c:pt>
                <c:pt idx="4">
                  <c:v>95.628724216959512</c:v>
                </c:pt>
                <c:pt idx="5">
                  <c:v>98.083623693379792</c:v>
                </c:pt>
                <c:pt idx="6">
                  <c:v>97.699283475145549</c:v>
                </c:pt>
                <c:pt idx="7">
                  <c:v>96.766787650408347</c:v>
                </c:pt>
              </c:numCache>
            </c:numRef>
          </c:val>
          <c:smooth val="0"/>
          <c:extLst>
            <c:ext xmlns:c16="http://schemas.microsoft.com/office/drawing/2014/chart" uri="{C3380CC4-5D6E-409C-BE32-E72D297353CC}">
              <c16:uniqueId val="{00000000-3054-4C12-9BCD-2B085C0D2BDF}"/>
            </c:ext>
          </c:extLst>
        </c:ser>
        <c:ser>
          <c:idx val="1"/>
          <c:order val="1"/>
          <c:tx>
            <c:strRef>
              <c:f>Sheet1!$F$34</c:f>
              <c:strCache>
                <c:ptCount val="1"/>
                <c:pt idx="0">
                  <c:v>Average Recall %</c:v>
                </c:pt>
              </c:strCache>
            </c:strRef>
          </c:tx>
          <c:spPr>
            <a:ln w="28575" cap="rnd">
              <a:solidFill>
                <a:schemeClr val="accent4"/>
              </a:solidFill>
              <a:round/>
            </a:ln>
            <a:effectLst/>
          </c:spPr>
          <c:marker>
            <c:symbol val="none"/>
          </c:marker>
          <c:cat>
            <c:multiLvlStrRef>
              <c:f>Sheet1!$A$35:$C$42</c:f>
              <c:multiLvlStrCache>
                <c:ptCount val="8"/>
                <c:lvl>
                  <c:pt idx="0">
                    <c:v>665</c:v>
                  </c:pt>
                  <c:pt idx="1">
                    <c:v>815</c:v>
                  </c:pt>
                  <c:pt idx="2">
                    <c:v>960</c:v>
                  </c:pt>
                  <c:pt idx="3">
                    <c:v>1124</c:v>
                  </c:pt>
                  <c:pt idx="4">
                    <c:v>1291</c:v>
                  </c:pt>
                  <c:pt idx="5">
                    <c:v>1585</c:v>
                  </c:pt>
                  <c:pt idx="6">
                    <c:v>1765</c:v>
                  </c:pt>
                  <c:pt idx="7">
                    <c:v>1980</c:v>
                  </c:pt>
                </c:lvl>
                <c:lvl>
                  <c:pt idx="0">
                    <c:v>15</c:v>
                  </c:pt>
                  <c:pt idx="1">
                    <c:v>20</c:v>
                  </c:pt>
                  <c:pt idx="2">
                    <c:v>25</c:v>
                  </c:pt>
                  <c:pt idx="3">
                    <c:v>30</c:v>
                  </c:pt>
                  <c:pt idx="4">
                    <c:v>40</c:v>
                  </c:pt>
                  <c:pt idx="5">
                    <c:v>55</c:v>
                  </c:pt>
                  <c:pt idx="6">
                    <c:v>70</c:v>
                  </c:pt>
                  <c:pt idx="7">
                    <c:v>75</c:v>
                  </c:pt>
                </c:lvl>
                <c:lvl>
                  <c:pt idx="0">
                    <c:v>1</c:v>
                  </c:pt>
                  <c:pt idx="1">
                    <c:v>2</c:v>
                  </c:pt>
                  <c:pt idx="2">
                    <c:v>3</c:v>
                  </c:pt>
                  <c:pt idx="3">
                    <c:v>4</c:v>
                  </c:pt>
                  <c:pt idx="4">
                    <c:v>5</c:v>
                  </c:pt>
                  <c:pt idx="5">
                    <c:v>6</c:v>
                  </c:pt>
                  <c:pt idx="6">
                    <c:v>7</c:v>
                  </c:pt>
                  <c:pt idx="7">
                    <c:v>8</c:v>
                  </c:pt>
                </c:lvl>
              </c:multiLvlStrCache>
            </c:multiLvlStrRef>
          </c:cat>
          <c:val>
            <c:numRef>
              <c:f>Sheet1!$F$35:$F$42</c:f>
              <c:numCache>
                <c:formatCode>0.00</c:formatCode>
                <c:ptCount val="8"/>
                <c:pt idx="0">
                  <c:v>87.862068965517238</c:v>
                </c:pt>
                <c:pt idx="1">
                  <c:v>88.241379310344826</c:v>
                </c:pt>
                <c:pt idx="2">
                  <c:v>88.441379310344828</c:v>
                </c:pt>
                <c:pt idx="3">
                  <c:v>88.66206896551725</c:v>
                </c:pt>
                <c:pt idx="4">
                  <c:v>88.282224958949115</c:v>
                </c:pt>
                <c:pt idx="5">
                  <c:v>89.043719211822662</c:v>
                </c:pt>
                <c:pt idx="6">
                  <c:v>89.813546798029563</c:v>
                </c:pt>
                <c:pt idx="7">
                  <c:v>88.63538587848933</c:v>
                </c:pt>
              </c:numCache>
            </c:numRef>
          </c:val>
          <c:smooth val="0"/>
          <c:extLst>
            <c:ext xmlns:c16="http://schemas.microsoft.com/office/drawing/2014/chart" uri="{C3380CC4-5D6E-409C-BE32-E72D297353CC}">
              <c16:uniqueId val="{00000001-3054-4C12-9BCD-2B085C0D2BDF}"/>
            </c:ext>
          </c:extLst>
        </c:ser>
        <c:ser>
          <c:idx val="2"/>
          <c:order val="2"/>
          <c:tx>
            <c:strRef>
              <c:f>Sheet1!$G$34</c:f>
              <c:strCache>
                <c:ptCount val="1"/>
                <c:pt idx="0">
                  <c:v>Average F1 Score</c:v>
                </c:pt>
              </c:strCache>
            </c:strRef>
          </c:tx>
          <c:spPr>
            <a:ln w="28575" cap="rnd">
              <a:solidFill>
                <a:schemeClr val="accent6"/>
              </a:solidFill>
              <a:round/>
            </a:ln>
            <a:effectLst/>
          </c:spPr>
          <c:marker>
            <c:symbol val="none"/>
          </c:marker>
          <c:cat>
            <c:multiLvlStrRef>
              <c:f>Sheet1!$A$35:$C$42</c:f>
              <c:multiLvlStrCache>
                <c:ptCount val="8"/>
                <c:lvl>
                  <c:pt idx="0">
                    <c:v>665</c:v>
                  </c:pt>
                  <c:pt idx="1">
                    <c:v>815</c:v>
                  </c:pt>
                  <c:pt idx="2">
                    <c:v>960</c:v>
                  </c:pt>
                  <c:pt idx="3">
                    <c:v>1124</c:v>
                  </c:pt>
                  <c:pt idx="4">
                    <c:v>1291</c:v>
                  </c:pt>
                  <c:pt idx="5">
                    <c:v>1585</c:v>
                  </c:pt>
                  <c:pt idx="6">
                    <c:v>1765</c:v>
                  </c:pt>
                  <c:pt idx="7">
                    <c:v>1980</c:v>
                  </c:pt>
                </c:lvl>
                <c:lvl>
                  <c:pt idx="0">
                    <c:v>15</c:v>
                  </c:pt>
                  <c:pt idx="1">
                    <c:v>20</c:v>
                  </c:pt>
                  <c:pt idx="2">
                    <c:v>25</c:v>
                  </c:pt>
                  <c:pt idx="3">
                    <c:v>30</c:v>
                  </c:pt>
                  <c:pt idx="4">
                    <c:v>40</c:v>
                  </c:pt>
                  <c:pt idx="5">
                    <c:v>55</c:v>
                  </c:pt>
                  <c:pt idx="6">
                    <c:v>70</c:v>
                  </c:pt>
                  <c:pt idx="7">
                    <c:v>75</c:v>
                  </c:pt>
                </c:lvl>
                <c:lvl>
                  <c:pt idx="0">
                    <c:v>1</c:v>
                  </c:pt>
                  <c:pt idx="1">
                    <c:v>2</c:v>
                  </c:pt>
                  <c:pt idx="2">
                    <c:v>3</c:v>
                  </c:pt>
                  <c:pt idx="3">
                    <c:v>4</c:v>
                  </c:pt>
                  <c:pt idx="4">
                    <c:v>5</c:v>
                  </c:pt>
                  <c:pt idx="5">
                    <c:v>6</c:v>
                  </c:pt>
                  <c:pt idx="6">
                    <c:v>7</c:v>
                  </c:pt>
                  <c:pt idx="7">
                    <c:v>8</c:v>
                  </c:pt>
                </c:lvl>
              </c:multiLvlStrCache>
            </c:multiLvlStrRef>
          </c:cat>
          <c:val>
            <c:numRef>
              <c:f>Sheet1!$G$35:$G$42</c:f>
              <c:numCache>
                <c:formatCode>0.00</c:formatCode>
                <c:ptCount val="8"/>
                <c:pt idx="0">
                  <c:v>87.807390799722583</c:v>
                </c:pt>
                <c:pt idx="1">
                  <c:v>92.02163811096186</c:v>
                </c:pt>
                <c:pt idx="2">
                  <c:v>90.811966288999272</c:v>
                </c:pt>
                <c:pt idx="3">
                  <c:v>91.745622149731403</c:v>
                </c:pt>
                <c:pt idx="4">
                  <c:v>90.955064740890407</c:v>
                </c:pt>
                <c:pt idx="5">
                  <c:v>92.885057271955375</c:v>
                </c:pt>
                <c:pt idx="6">
                  <c:v>93.231285586095026</c:v>
                </c:pt>
                <c:pt idx="7">
                  <c:v>91.877389556330058</c:v>
                </c:pt>
              </c:numCache>
            </c:numRef>
          </c:val>
          <c:smooth val="0"/>
          <c:extLst>
            <c:ext xmlns:c16="http://schemas.microsoft.com/office/drawing/2014/chart" uri="{C3380CC4-5D6E-409C-BE32-E72D297353CC}">
              <c16:uniqueId val="{00000002-3054-4C12-9BCD-2B085C0D2BDF}"/>
            </c:ext>
          </c:extLst>
        </c:ser>
        <c:dLbls>
          <c:showLegendKey val="0"/>
          <c:showVal val="0"/>
          <c:showCatName val="0"/>
          <c:showSerName val="0"/>
          <c:showPercent val="0"/>
          <c:showBubbleSize val="0"/>
        </c:dLbls>
        <c:smooth val="0"/>
        <c:axId val="1174517296"/>
        <c:axId val="1059178912"/>
      </c:lineChart>
      <c:catAx>
        <c:axId val="117451729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PT" sz="1000" dirty="0"/>
                  <a:t>Nº TAGS</a:t>
                </a:r>
              </a:p>
              <a:p>
                <a:pPr>
                  <a:defRPr/>
                </a:pPr>
                <a:r>
                  <a:rPr lang="pt-PT" sz="1000" dirty="0"/>
                  <a:t>Nº IMAGES</a:t>
                </a:r>
              </a:p>
              <a:p>
                <a:pPr>
                  <a:defRPr/>
                </a:pPr>
                <a:r>
                  <a:rPr lang="pt-PT" sz="1000" dirty="0"/>
                  <a:t>VERSION</a:t>
                </a:r>
                <a:endParaRPr lang="pt-PT" dirty="0"/>
              </a:p>
            </c:rich>
          </c:tx>
          <c:layout>
            <c:manualLayout>
              <c:xMode val="edge"/>
              <c:yMode val="edge"/>
              <c:x val="4.5091062967221471E-2"/>
              <c:y val="0.50046394545698025"/>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059178912"/>
        <c:crosses val="autoZero"/>
        <c:auto val="1"/>
        <c:lblAlgn val="ctr"/>
        <c:lblOffset val="100"/>
        <c:noMultiLvlLbl val="0"/>
      </c:catAx>
      <c:valAx>
        <c:axId val="1059178912"/>
        <c:scaling>
          <c:orientation val="minMax"/>
          <c:max val="100"/>
          <c:min val="8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PT" dirty="0"/>
                  <a: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PT"/>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174517296"/>
        <c:crosses val="autoZero"/>
        <c:crossBetween val="between"/>
        <c:majorUnit val="5"/>
        <c:minorUnit val="2"/>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pt-PT"/>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a:defRPr>
    </a:lvl1pPr>
    <a:lvl2pPr indent="228600" latinLnBrk="0">
      <a:defRPr sz="1200">
        <a:latin typeface="+mj-lt"/>
        <a:ea typeface="+mj-ea"/>
        <a:cs typeface="+mj-cs"/>
        <a:sym typeface="Arial"/>
      </a:defRPr>
    </a:lvl2pPr>
    <a:lvl3pPr indent="457200" latinLnBrk="0">
      <a:defRPr sz="1200">
        <a:latin typeface="+mj-lt"/>
        <a:ea typeface="+mj-ea"/>
        <a:cs typeface="+mj-cs"/>
        <a:sym typeface="Arial"/>
      </a:defRPr>
    </a:lvl3pPr>
    <a:lvl4pPr indent="685800" latinLnBrk="0">
      <a:defRPr sz="1200">
        <a:latin typeface="+mj-lt"/>
        <a:ea typeface="+mj-ea"/>
        <a:cs typeface="+mj-cs"/>
        <a:sym typeface="Arial"/>
      </a:defRPr>
    </a:lvl4pPr>
    <a:lvl5pPr indent="914400" latinLnBrk="0">
      <a:defRPr sz="1200">
        <a:latin typeface="+mj-lt"/>
        <a:ea typeface="+mj-ea"/>
        <a:cs typeface="+mj-cs"/>
        <a:sym typeface="Arial"/>
      </a:defRPr>
    </a:lvl5pPr>
    <a:lvl6pPr indent="1143000" latinLnBrk="0">
      <a:defRPr sz="1200">
        <a:latin typeface="+mj-lt"/>
        <a:ea typeface="+mj-ea"/>
        <a:cs typeface="+mj-cs"/>
        <a:sym typeface="Arial"/>
      </a:defRPr>
    </a:lvl6pPr>
    <a:lvl7pPr indent="1371600" latinLnBrk="0">
      <a:defRPr sz="1200">
        <a:latin typeface="+mj-lt"/>
        <a:ea typeface="+mj-ea"/>
        <a:cs typeface="+mj-cs"/>
        <a:sym typeface="Arial"/>
      </a:defRPr>
    </a:lvl7pPr>
    <a:lvl8pPr indent="1600200" latinLnBrk="0">
      <a:defRPr sz="1200">
        <a:latin typeface="+mj-lt"/>
        <a:ea typeface="+mj-ea"/>
        <a:cs typeface="+mj-cs"/>
        <a:sym typeface="Arial"/>
      </a:defRPr>
    </a:lvl8pPr>
    <a:lvl9pPr indent="18288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324638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53440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465432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799004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2892398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883086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177099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3039581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apa 01">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B335C7F5-3555-F082-B66C-68D27C9D53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Slide Number"/>
          <p:cNvSpPr txBox="1">
            <a:spLocks noGrp="1"/>
          </p:cNvSpPr>
          <p:nvPr>
            <p:ph type="sldNum" sz="quarter" idx="2"/>
          </p:nvPr>
        </p:nvSpPr>
        <p:spPr>
          <a:xfrm>
            <a:off x="11509019" y="6242129"/>
            <a:ext cx="275072" cy="276995"/>
          </a:xfrm>
          <a:prstGeom prst="rect">
            <a:avLst/>
          </a:prstGeom>
        </p:spPr>
        <p:txBody>
          <a:bodyPr/>
          <a:lstStyle/>
          <a:p>
            <a:fld id="{86CB4B4D-7CA3-9044-876B-883B54F8677D}" type="slidenum">
              <a:rPr lang="pt-PT" noProof="0"/>
              <a:t>‹#›</a:t>
            </a:fld>
            <a:endParaRPr lang="pt-PT" noProof="0"/>
          </a:p>
        </p:txBody>
      </p:sp>
      <p:sp>
        <p:nvSpPr>
          <p:cNvPr id="15" name="Text Placeholder 5">
            <a:extLst>
              <a:ext uri="{FF2B5EF4-FFF2-40B4-BE49-F238E27FC236}">
                <a16:creationId xmlns:a16="http://schemas.microsoft.com/office/drawing/2014/main" id="{FA7FB0BA-913F-1A7B-7947-9731983ABBB2}"/>
              </a:ext>
            </a:extLst>
          </p:cNvPr>
          <p:cNvSpPr>
            <a:spLocks noGrp="1"/>
          </p:cNvSpPr>
          <p:nvPr>
            <p:ph type="body" sz="quarter" idx="11" hasCustomPrompt="1"/>
          </p:nvPr>
        </p:nvSpPr>
        <p:spPr>
          <a:xfrm>
            <a:off x="498071" y="510919"/>
            <a:ext cx="5380215" cy="1580394"/>
          </a:xfrm>
        </p:spPr>
        <p:txBody>
          <a:bodyPr/>
          <a:lstStyle>
            <a:lvl1pPr marL="0" indent="0">
              <a:lnSpc>
                <a:spcPts val="6000"/>
              </a:lnSpc>
              <a:spcBef>
                <a:spcPts val="0"/>
              </a:spcBef>
              <a:buNone/>
              <a:defRPr sz="6000">
                <a:latin typeface="+mj-lt"/>
              </a:defRPr>
            </a:lvl1pPr>
          </a:lstStyle>
          <a:p>
            <a:pPr lvl="0"/>
            <a:r>
              <a:rPr lang="pt-PT" noProof="0" dirty="0"/>
              <a:t>1º Nível/Título do documento</a:t>
            </a:r>
          </a:p>
        </p:txBody>
      </p:sp>
      <p:sp>
        <p:nvSpPr>
          <p:cNvPr id="24" name="Text Placeholder 22">
            <a:extLst>
              <a:ext uri="{FF2B5EF4-FFF2-40B4-BE49-F238E27FC236}">
                <a16:creationId xmlns:a16="http://schemas.microsoft.com/office/drawing/2014/main" id="{CC4F853A-28F5-E2B6-1D6F-452090ABD386}"/>
              </a:ext>
            </a:extLst>
          </p:cNvPr>
          <p:cNvSpPr>
            <a:spLocks noGrp="1"/>
          </p:cNvSpPr>
          <p:nvPr>
            <p:ph type="body" sz="quarter" idx="13" hasCustomPrompt="1"/>
          </p:nvPr>
        </p:nvSpPr>
        <p:spPr>
          <a:xfrm>
            <a:off x="498071" y="3188648"/>
            <a:ext cx="6061075" cy="1282700"/>
          </a:xfrm>
        </p:spPr>
        <p:txBody>
          <a:bodyPr/>
          <a:lstStyle>
            <a:lvl1pPr marL="0" indent="0">
              <a:buNone/>
              <a:defRPr sz="1400">
                <a:latin typeface="+mn-lt"/>
              </a:defRPr>
            </a:lvl1pPr>
            <a:lvl2pPr marL="457200" indent="0">
              <a:buNone/>
              <a:defRPr/>
            </a:lvl2pPr>
          </a:lstStyle>
          <a:p>
            <a:r>
              <a:rPr lang="pt-PT" noProof="0"/>
              <a:t>3ºnível/Pequena descrição/outra informação</a:t>
            </a:r>
          </a:p>
        </p:txBody>
      </p:sp>
      <p:sp>
        <p:nvSpPr>
          <p:cNvPr id="3" name="Text Placeholder 22">
            <a:extLst>
              <a:ext uri="{FF2B5EF4-FFF2-40B4-BE49-F238E27FC236}">
                <a16:creationId xmlns:a16="http://schemas.microsoft.com/office/drawing/2014/main" id="{EF31082F-A225-FA67-0F60-4E5951EE8574}"/>
              </a:ext>
            </a:extLst>
          </p:cNvPr>
          <p:cNvSpPr>
            <a:spLocks noGrp="1"/>
          </p:cNvSpPr>
          <p:nvPr>
            <p:ph type="body" sz="quarter" idx="14" hasCustomPrompt="1"/>
          </p:nvPr>
        </p:nvSpPr>
        <p:spPr>
          <a:xfrm>
            <a:off x="498070" y="2276169"/>
            <a:ext cx="6061075" cy="727623"/>
          </a:xfrm>
        </p:spPr>
        <p:txBody>
          <a:bodyPr/>
          <a:lstStyle>
            <a:lvl1pPr marL="0" indent="0">
              <a:buNone/>
              <a:defRPr sz="2000">
                <a:latin typeface="+mn-lt"/>
              </a:defRPr>
            </a:lvl1pPr>
            <a:lvl2pPr marL="457200" indent="0">
              <a:buNone/>
              <a:defRPr/>
            </a:lvl2pPr>
          </a:lstStyle>
          <a:p>
            <a:r>
              <a:rPr lang="pt-PT" noProof="0"/>
              <a:t>2ºnível/Subtítulo do documento/</a:t>
            </a:r>
            <a:br>
              <a:rPr lang="pt-PT" noProof="0"/>
            </a:br>
            <a:r>
              <a:rPr lang="pt-PT" noProof="0"/>
              <a:t>departamento/outra informação.</a:t>
            </a:r>
          </a:p>
          <a:p>
            <a:endParaRPr lang="pt-PT" noProof="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onae Warm White - Titulo - Texto">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6" name="Title 1">
            <a:extLst>
              <a:ext uri="{FF2B5EF4-FFF2-40B4-BE49-F238E27FC236}">
                <a16:creationId xmlns:a16="http://schemas.microsoft.com/office/drawing/2014/main" id="{177FF060-5B6E-89F3-552B-DB39A55B4B32}"/>
              </a:ext>
            </a:extLst>
          </p:cNvPr>
          <p:cNvSpPr>
            <a:spLocks noGrp="1"/>
          </p:cNvSpPr>
          <p:nvPr>
            <p:ph type="title" hasCustomPrompt="1"/>
          </p:nvPr>
        </p:nvSpPr>
        <p:spPr>
          <a:xfrm>
            <a:off x="510667" y="317582"/>
            <a:ext cx="11130472" cy="847085"/>
          </a:xfrm>
        </p:spPr>
        <p:txBody>
          <a:bodyPr/>
          <a:lstStyle>
            <a:lvl1pPr>
              <a:defRPr>
                <a:latin typeface="+mj-lt"/>
              </a:defRPr>
            </a:lvl1pPr>
          </a:lstStyle>
          <a:p>
            <a:r>
              <a:rPr lang="pt-PT" noProof="0" dirty="0"/>
              <a:t>Título da página</a:t>
            </a:r>
          </a:p>
        </p:txBody>
      </p:sp>
      <p:pic>
        <p:nvPicPr>
          <p:cNvPr id="2" name="Picture 1" descr="Logo&#10;&#10;Description automatically generated">
            <a:extLst>
              <a:ext uri="{FF2B5EF4-FFF2-40B4-BE49-F238E27FC236}">
                <a16:creationId xmlns:a16="http://schemas.microsoft.com/office/drawing/2014/main" id="{E5556298-1C71-EB49-503B-622B7D07A3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6109" y="5673002"/>
            <a:ext cx="1689100" cy="952500"/>
          </a:xfrm>
          <a:prstGeom prst="rect">
            <a:avLst/>
          </a:prstGeom>
        </p:spPr>
      </p:pic>
      <p:sp>
        <p:nvSpPr>
          <p:cNvPr id="4" name="Text Placeholder 7">
            <a:extLst>
              <a:ext uri="{FF2B5EF4-FFF2-40B4-BE49-F238E27FC236}">
                <a16:creationId xmlns:a16="http://schemas.microsoft.com/office/drawing/2014/main" id="{48B3D271-894F-C54D-AA87-76C71C0C42ED}"/>
              </a:ext>
            </a:extLst>
          </p:cNvPr>
          <p:cNvSpPr>
            <a:spLocks noGrp="1"/>
          </p:cNvSpPr>
          <p:nvPr>
            <p:ph type="body" sz="quarter" idx="11" hasCustomPrompt="1"/>
          </p:nvPr>
        </p:nvSpPr>
        <p:spPr>
          <a:xfrm>
            <a:off x="510667" y="1639831"/>
            <a:ext cx="11130472" cy="4033171"/>
          </a:xfrm>
        </p:spPr>
        <p:txBody>
          <a:bodyPr/>
          <a:lstStyle>
            <a:lvl1pPr marL="0" indent="0">
              <a:buNone/>
              <a:defRPr sz="1800">
                <a:latin typeface="+mn-lt"/>
              </a:defRPr>
            </a:lvl1pPr>
          </a:lstStyle>
          <a:p>
            <a:r>
              <a:rPr lang="pt-PT" noProof="0" dirty="0" err="1"/>
              <a:t>Lorem</a:t>
            </a:r>
            <a:r>
              <a:rPr lang="pt-PT" noProof="0" dirty="0"/>
              <a:t> </a:t>
            </a:r>
            <a:r>
              <a:rPr lang="pt-PT" noProof="0" dirty="0" err="1"/>
              <a:t>ipsum</a:t>
            </a:r>
            <a:r>
              <a:rPr lang="pt-PT" noProof="0" dirty="0"/>
              <a:t> </a:t>
            </a:r>
            <a:r>
              <a:rPr lang="pt-PT" noProof="0" dirty="0" err="1"/>
              <a:t>dolor</a:t>
            </a:r>
            <a:r>
              <a:rPr lang="pt-PT" noProof="0" dirty="0"/>
              <a:t> </a:t>
            </a:r>
            <a:r>
              <a:rPr lang="pt-PT" noProof="0" dirty="0" err="1"/>
              <a:t>sit</a:t>
            </a:r>
            <a:r>
              <a:rPr lang="pt-PT" noProof="0" dirty="0"/>
              <a:t> </a:t>
            </a:r>
            <a:r>
              <a:rPr lang="pt-PT" noProof="0" dirty="0" err="1"/>
              <a:t>amet</a:t>
            </a:r>
            <a:r>
              <a:rPr lang="pt-PT" noProof="0" dirty="0"/>
              <a:t>, </a:t>
            </a:r>
            <a:r>
              <a:rPr lang="pt-PT" noProof="0" dirty="0" err="1"/>
              <a:t>consectetuer</a:t>
            </a:r>
            <a:r>
              <a:rPr lang="pt-PT" noProof="0" dirty="0"/>
              <a:t> </a:t>
            </a:r>
            <a:r>
              <a:rPr lang="pt-PT" noProof="0" dirty="0" err="1"/>
              <a:t>adipiscing</a:t>
            </a:r>
            <a:r>
              <a:rPr lang="pt-PT" noProof="0" dirty="0"/>
              <a:t> </a:t>
            </a:r>
            <a:r>
              <a:rPr lang="pt-PT" noProof="0" dirty="0" err="1"/>
              <a:t>elit</a:t>
            </a:r>
            <a:r>
              <a:rPr lang="pt-PT" noProof="0" dirty="0"/>
              <a:t>, </a:t>
            </a:r>
            <a:r>
              <a:rPr lang="pt-PT" noProof="0" dirty="0" err="1"/>
              <a:t>sed</a:t>
            </a:r>
            <a:r>
              <a:rPr lang="pt-PT" noProof="0" dirty="0"/>
              <a:t> </a:t>
            </a:r>
            <a:r>
              <a:rPr lang="pt-PT" noProof="0" dirty="0" err="1"/>
              <a:t>diam</a:t>
            </a:r>
            <a:r>
              <a:rPr lang="pt-PT" noProof="0" dirty="0"/>
              <a:t> </a:t>
            </a:r>
            <a:r>
              <a:rPr lang="pt-PT" noProof="0" dirty="0" err="1"/>
              <a:t>nonummy</a:t>
            </a:r>
            <a:r>
              <a:rPr lang="pt-PT" noProof="0" dirty="0"/>
              <a:t> </a:t>
            </a:r>
            <a:r>
              <a:rPr lang="pt-PT" noProof="0" dirty="0" err="1"/>
              <a:t>nibh</a:t>
            </a:r>
            <a:r>
              <a:rPr lang="pt-PT" noProof="0" dirty="0"/>
              <a:t> </a:t>
            </a:r>
            <a:r>
              <a:rPr lang="pt-PT" noProof="0" dirty="0" err="1"/>
              <a:t>euismod</a:t>
            </a:r>
            <a:r>
              <a:rPr lang="pt-PT" noProof="0" dirty="0"/>
              <a:t> </a:t>
            </a:r>
            <a:r>
              <a:rPr lang="pt-PT" noProof="0" dirty="0" err="1"/>
              <a:t>tincidunt</a:t>
            </a:r>
            <a:r>
              <a:rPr lang="pt-PT" noProof="0" dirty="0"/>
              <a:t> ut </a:t>
            </a:r>
            <a:r>
              <a:rPr lang="pt-PT" noProof="0" dirty="0" err="1"/>
              <a:t>laoreet</a:t>
            </a:r>
            <a:r>
              <a:rPr lang="pt-PT" noProof="0" dirty="0"/>
              <a:t> </a:t>
            </a:r>
            <a:r>
              <a:rPr lang="pt-PT" noProof="0" dirty="0" err="1"/>
              <a:t>dolore</a:t>
            </a:r>
            <a:r>
              <a:rPr lang="pt-PT" noProof="0" dirty="0"/>
              <a:t> magna </a:t>
            </a:r>
            <a:r>
              <a:rPr lang="pt-PT" noProof="0" dirty="0" err="1"/>
              <a:t>aliquam</a:t>
            </a:r>
            <a:r>
              <a:rPr lang="pt-PT" noProof="0" dirty="0"/>
              <a:t> </a:t>
            </a:r>
            <a:r>
              <a:rPr lang="pt-PT" noProof="0" dirty="0" err="1"/>
              <a:t>erat</a:t>
            </a:r>
            <a:r>
              <a:rPr lang="pt-PT" noProof="0" dirty="0"/>
              <a:t> </a:t>
            </a:r>
            <a:r>
              <a:rPr lang="pt-PT" noProof="0" dirty="0" err="1"/>
              <a:t>volutpat</a:t>
            </a:r>
            <a:r>
              <a:rPr lang="pt-PT" noProof="0" dirty="0"/>
              <a:t>. Ut </a:t>
            </a:r>
            <a:r>
              <a:rPr lang="pt-PT" noProof="0" dirty="0" err="1"/>
              <a:t>wisi</a:t>
            </a:r>
            <a:r>
              <a:rPr lang="pt-PT" noProof="0" dirty="0"/>
              <a:t> </a:t>
            </a:r>
            <a:r>
              <a:rPr lang="pt-PT" noProof="0" dirty="0" err="1"/>
              <a:t>enim</a:t>
            </a:r>
            <a:r>
              <a:rPr lang="pt-PT" noProof="0" dirty="0"/>
              <a:t> ad </a:t>
            </a:r>
            <a:r>
              <a:rPr lang="pt-PT" noProof="0" dirty="0" err="1"/>
              <a:t>minim</a:t>
            </a:r>
            <a:r>
              <a:rPr lang="pt-PT" noProof="0" dirty="0"/>
              <a:t> </a:t>
            </a:r>
            <a:r>
              <a:rPr lang="pt-PT" noProof="0" dirty="0" err="1"/>
              <a:t>veniam</a:t>
            </a:r>
            <a:r>
              <a:rPr lang="pt-PT" noProof="0" dirty="0"/>
              <a:t>, quis </a:t>
            </a:r>
            <a:r>
              <a:rPr lang="pt-PT" noProof="0" dirty="0" err="1"/>
              <a:t>nostrud</a:t>
            </a:r>
            <a:r>
              <a:rPr lang="pt-PT" noProof="0" dirty="0"/>
              <a:t> exerci </a:t>
            </a:r>
            <a:r>
              <a:rPr lang="pt-PT" noProof="0" dirty="0" err="1"/>
              <a:t>tation</a:t>
            </a:r>
            <a:r>
              <a:rPr lang="pt-PT" noProof="0" dirty="0"/>
              <a:t> </a:t>
            </a:r>
            <a:r>
              <a:rPr lang="pt-PT" noProof="0" dirty="0" err="1"/>
              <a:t>ullamcorper</a:t>
            </a:r>
            <a:r>
              <a:rPr lang="pt-PT" noProof="0" dirty="0"/>
              <a:t> </a:t>
            </a:r>
            <a:r>
              <a:rPr lang="pt-PT" noProof="0" dirty="0" err="1"/>
              <a:t>suscipit</a:t>
            </a:r>
            <a:r>
              <a:rPr lang="pt-PT" noProof="0" dirty="0"/>
              <a:t> </a:t>
            </a:r>
            <a:r>
              <a:rPr lang="pt-PT" noProof="0" dirty="0" err="1"/>
              <a:t>lobortis</a:t>
            </a:r>
            <a:r>
              <a:rPr lang="pt-PT" noProof="0" dirty="0"/>
              <a:t> </a:t>
            </a:r>
            <a:r>
              <a:rPr lang="pt-PT" noProof="0" dirty="0" err="1"/>
              <a:t>nisl</a:t>
            </a:r>
            <a:r>
              <a:rPr lang="pt-PT" noProof="0" dirty="0"/>
              <a:t> ut </a:t>
            </a:r>
            <a:r>
              <a:rPr lang="pt-PT" noProof="0" dirty="0" err="1"/>
              <a:t>aliquip</a:t>
            </a:r>
            <a:r>
              <a:rPr lang="pt-PT" noProof="0" dirty="0"/>
              <a:t> </a:t>
            </a:r>
            <a:r>
              <a:rPr lang="pt-PT" noProof="0" dirty="0" err="1"/>
              <a:t>ex</a:t>
            </a:r>
            <a:r>
              <a:rPr lang="pt-PT" noProof="0" dirty="0"/>
              <a:t> </a:t>
            </a:r>
            <a:r>
              <a:rPr lang="pt-PT" noProof="0" dirty="0" err="1"/>
              <a:t>ea</a:t>
            </a:r>
            <a:r>
              <a:rPr lang="pt-PT" noProof="0" dirty="0"/>
              <a:t> </a:t>
            </a:r>
            <a:r>
              <a:rPr lang="pt-PT" noProof="0" dirty="0" err="1"/>
              <a:t>commodo</a:t>
            </a:r>
            <a:r>
              <a:rPr lang="pt-PT" noProof="0" dirty="0"/>
              <a:t> </a:t>
            </a:r>
            <a:r>
              <a:rPr lang="pt-PT" noProof="0" dirty="0" err="1"/>
              <a:t>consequat</a:t>
            </a:r>
            <a:r>
              <a:rPr lang="pt-PT" noProof="0" dirty="0"/>
              <a:t>. </a:t>
            </a:r>
            <a:r>
              <a:rPr lang="pt-PT" noProof="0" dirty="0" err="1"/>
              <a:t>Duis</a:t>
            </a:r>
            <a:r>
              <a:rPr lang="pt-PT" noProof="0" dirty="0"/>
              <a:t> </a:t>
            </a:r>
            <a:r>
              <a:rPr lang="pt-PT" noProof="0" dirty="0" err="1"/>
              <a:t>autem</a:t>
            </a:r>
            <a:r>
              <a:rPr lang="pt-PT" noProof="0" dirty="0"/>
              <a:t> </a:t>
            </a:r>
            <a:r>
              <a:rPr lang="pt-PT" noProof="0" dirty="0" err="1"/>
              <a:t>vel</a:t>
            </a:r>
            <a:r>
              <a:rPr lang="pt-PT" noProof="0" dirty="0"/>
              <a:t> </a:t>
            </a:r>
            <a:r>
              <a:rPr lang="pt-PT" noProof="0" dirty="0" err="1"/>
              <a:t>eum</a:t>
            </a:r>
            <a:r>
              <a:rPr lang="pt-PT" noProof="0" dirty="0"/>
              <a:t> </a:t>
            </a:r>
            <a:r>
              <a:rPr lang="pt-PT" noProof="0" dirty="0" err="1"/>
              <a:t>iriure</a:t>
            </a:r>
            <a:r>
              <a:rPr lang="pt-PT" noProof="0" dirty="0"/>
              <a:t> </a:t>
            </a:r>
            <a:r>
              <a:rPr lang="pt-PT" noProof="0" dirty="0" err="1"/>
              <a:t>dolor</a:t>
            </a:r>
            <a:r>
              <a:rPr lang="pt-PT" noProof="0" dirty="0"/>
              <a:t> in </a:t>
            </a:r>
            <a:r>
              <a:rPr lang="pt-PT" noProof="0" dirty="0" err="1"/>
              <a:t>hendrerit</a:t>
            </a:r>
            <a:r>
              <a:rPr lang="pt-PT" noProof="0" dirty="0"/>
              <a:t> in </a:t>
            </a:r>
            <a:r>
              <a:rPr lang="pt-PT" noProof="0" dirty="0" err="1"/>
              <a:t>vulputate</a:t>
            </a:r>
            <a:r>
              <a:rPr lang="pt-PT" noProof="0" dirty="0"/>
              <a:t> </a:t>
            </a:r>
            <a:r>
              <a:rPr lang="pt-PT" noProof="0" dirty="0" err="1"/>
              <a:t>velit</a:t>
            </a:r>
            <a:r>
              <a:rPr lang="pt-PT" noProof="0" dirty="0"/>
              <a:t> esse </a:t>
            </a:r>
            <a:r>
              <a:rPr lang="pt-PT" noProof="0" dirty="0" err="1"/>
              <a:t>molestie</a:t>
            </a:r>
            <a:r>
              <a:rPr lang="pt-PT" noProof="0" dirty="0"/>
              <a:t> </a:t>
            </a:r>
            <a:r>
              <a:rPr lang="pt-PT" noProof="0" dirty="0" err="1"/>
              <a:t>consequat</a:t>
            </a:r>
            <a:r>
              <a:rPr lang="pt-PT" noProof="0" dirty="0"/>
              <a:t>, </a:t>
            </a:r>
            <a:r>
              <a:rPr lang="pt-PT" noProof="0" dirty="0" err="1"/>
              <a:t>vel</a:t>
            </a:r>
            <a:r>
              <a:rPr lang="pt-PT" noProof="0" dirty="0"/>
              <a:t> </a:t>
            </a:r>
            <a:r>
              <a:rPr lang="pt-PT" noProof="0" dirty="0" err="1"/>
              <a:t>illum</a:t>
            </a:r>
            <a:r>
              <a:rPr lang="pt-PT" noProof="0" dirty="0"/>
              <a:t> </a:t>
            </a:r>
            <a:r>
              <a:rPr lang="pt-PT" noProof="0" dirty="0" err="1"/>
              <a:t>dolore</a:t>
            </a:r>
            <a:r>
              <a:rPr lang="pt-PT" noProof="0" dirty="0"/>
              <a:t> eu </a:t>
            </a:r>
            <a:r>
              <a:rPr lang="pt-PT" noProof="0" dirty="0" err="1"/>
              <a:t>feugiat</a:t>
            </a:r>
            <a:r>
              <a:rPr lang="pt-PT" noProof="0" dirty="0"/>
              <a:t> </a:t>
            </a:r>
            <a:r>
              <a:rPr lang="pt-PT" noProof="0" dirty="0" err="1"/>
              <a:t>nulla</a:t>
            </a:r>
            <a:r>
              <a:rPr lang="pt-PT" noProof="0" dirty="0"/>
              <a:t> </a:t>
            </a:r>
            <a:r>
              <a:rPr lang="pt-PT" noProof="0" dirty="0" err="1"/>
              <a:t>facilisis</a:t>
            </a:r>
            <a:r>
              <a:rPr lang="pt-PT" noProof="0" dirty="0"/>
              <a:t> </a:t>
            </a:r>
            <a:r>
              <a:rPr lang="pt-PT" noProof="0" dirty="0" err="1"/>
              <a:t>at</a:t>
            </a:r>
            <a:r>
              <a:rPr lang="pt-PT" noProof="0" dirty="0"/>
              <a:t> vero eros </a:t>
            </a:r>
            <a:r>
              <a:rPr lang="pt-PT" noProof="0" dirty="0" err="1"/>
              <a:t>et</a:t>
            </a:r>
            <a:r>
              <a:rPr lang="pt-PT" noProof="0" dirty="0"/>
              <a:t> </a:t>
            </a:r>
            <a:r>
              <a:rPr lang="pt-PT" noProof="0" dirty="0" err="1"/>
              <a:t>accumsan</a:t>
            </a:r>
            <a:r>
              <a:rPr lang="pt-PT" noProof="0" dirty="0"/>
              <a:t> </a:t>
            </a:r>
            <a:r>
              <a:rPr lang="pt-PT" noProof="0" dirty="0" err="1"/>
              <a:t>et</a:t>
            </a:r>
            <a:r>
              <a:rPr lang="pt-PT" noProof="0" dirty="0"/>
              <a:t> </a:t>
            </a:r>
            <a:r>
              <a:rPr lang="pt-PT" noProof="0" dirty="0" err="1"/>
              <a:t>iusto</a:t>
            </a:r>
            <a:r>
              <a:rPr lang="pt-PT" noProof="0" dirty="0"/>
              <a:t> odio </a:t>
            </a:r>
            <a:r>
              <a:rPr lang="pt-PT" noProof="0" dirty="0" err="1"/>
              <a:t>dignissim</a:t>
            </a:r>
            <a:r>
              <a:rPr lang="pt-PT" noProof="0" dirty="0"/>
              <a:t> qui </a:t>
            </a:r>
            <a:r>
              <a:rPr lang="pt-PT" noProof="0" dirty="0" err="1"/>
              <a:t>blandit</a:t>
            </a:r>
            <a:r>
              <a:rPr lang="pt-PT" noProof="0" dirty="0"/>
              <a:t> </a:t>
            </a:r>
            <a:r>
              <a:rPr lang="pt-PT" noProof="0" dirty="0" err="1"/>
              <a:t>praesent</a:t>
            </a:r>
            <a:r>
              <a:rPr lang="pt-PT" noProof="0" dirty="0"/>
              <a:t> </a:t>
            </a:r>
            <a:r>
              <a:rPr lang="pt-PT" noProof="0" dirty="0" err="1"/>
              <a:t>luptatum</a:t>
            </a:r>
            <a:r>
              <a:rPr lang="pt-PT" noProof="0" dirty="0"/>
              <a:t> </a:t>
            </a:r>
            <a:r>
              <a:rPr lang="pt-PT" noProof="0" dirty="0" err="1"/>
              <a:t>zzril</a:t>
            </a:r>
            <a:r>
              <a:rPr lang="pt-PT" noProof="0" dirty="0"/>
              <a:t> </a:t>
            </a:r>
            <a:r>
              <a:rPr lang="pt-PT" noProof="0" dirty="0" err="1"/>
              <a:t>delenit</a:t>
            </a:r>
            <a:r>
              <a:rPr lang="pt-PT" noProof="0" dirty="0"/>
              <a:t> augue </a:t>
            </a:r>
            <a:r>
              <a:rPr lang="pt-PT" noProof="0" dirty="0" err="1"/>
              <a:t>duis</a:t>
            </a:r>
            <a:r>
              <a:rPr lang="pt-PT" noProof="0" dirty="0"/>
              <a:t> </a:t>
            </a:r>
            <a:r>
              <a:rPr lang="pt-PT" noProof="0" dirty="0" err="1"/>
              <a:t>dolore</a:t>
            </a:r>
            <a:r>
              <a:rPr lang="pt-PT" noProof="0" dirty="0"/>
              <a:t> te </a:t>
            </a:r>
            <a:r>
              <a:rPr lang="pt-PT" noProof="0" dirty="0" err="1"/>
              <a:t>feugait</a:t>
            </a:r>
            <a:r>
              <a:rPr lang="pt-PT" noProof="0" dirty="0"/>
              <a:t> </a:t>
            </a:r>
            <a:r>
              <a:rPr lang="pt-PT" noProof="0" dirty="0" err="1"/>
              <a:t>nulla</a:t>
            </a:r>
            <a:r>
              <a:rPr lang="pt-PT" noProof="0" dirty="0"/>
              <a:t> </a:t>
            </a:r>
            <a:r>
              <a:rPr lang="pt-PT" noProof="0" dirty="0" err="1"/>
              <a:t>facilisi</a:t>
            </a:r>
            <a:r>
              <a:rPr lang="pt-PT" noProof="0" dirty="0"/>
              <a:t>.</a:t>
            </a:r>
          </a:p>
        </p:txBody>
      </p:sp>
      <p:sp>
        <p:nvSpPr>
          <p:cNvPr id="12" name="Body Level One…">
            <a:extLst>
              <a:ext uri="{FF2B5EF4-FFF2-40B4-BE49-F238E27FC236}">
                <a16:creationId xmlns:a16="http://schemas.microsoft.com/office/drawing/2014/main" id="{9DD5CAA9-62FD-49A9-BFD7-8E74AA3AB04F}"/>
              </a:ext>
            </a:extLst>
          </p:cNvPr>
          <p:cNvSpPr txBox="1">
            <a:spLocks noGrp="1"/>
          </p:cNvSpPr>
          <p:nvPr>
            <p:ph type="body" sz="quarter" idx="1" hasCustomPrompt="1"/>
          </p:nvPr>
        </p:nvSpPr>
        <p:spPr>
          <a:xfrm>
            <a:off x="1975209" y="5880847"/>
            <a:ext cx="9436862" cy="570408"/>
          </a:xfrm>
          <a:prstGeom prst="rect">
            <a:avLst/>
          </a:prstGeom>
        </p:spPr>
        <p:txBody>
          <a:bodyPr wrap="square" lIns="0" tIns="0" rIns="0" bIns="0" anchor="t" anchorCtr="0">
            <a:noAutofit/>
          </a:bodyPr>
          <a:lstStyle>
            <a:lvl1pPr marL="0" indent="0">
              <a:spcBef>
                <a:spcPts val="0"/>
              </a:spcBef>
              <a:buSzTx/>
              <a:buFontTx/>
              <a:buNone/>
              <a:defRPr sz="800">
                <a:latin typeface="+mj-lt"/>
                <a:ea typeface="+mj-ea"/>
                <a:cs typeface="+mj-cs"/>
                <a:sym typeface="Arial"/>
              </a:defRPr>
            </a:lvl1pPr>
            <a:lvl2pPr marL="0" indent="0">
              <a:buSzTx/>
              <a:buFontTx/>
              <a:buNone/>
              <a:defRPr sz="800">
                <a:latin typeface="+mj-lt"/>
                <a:ea typeface="+mj-ea"/>
                <a:cs typeface="+mj-cs"/>
                <a:sym typeface="Arial"/>
              </a:defRPr>
            </a:lvl2pPr>
            <a:lvl3pPr marL="0" indent="0">
              <a:buSzTx/>
              <a:buFontTx/>
              <a:buNone/>
              <a:defRPr sz="800">
                <a:latin typeface="+mj-lt"/>
                <a:ea typeface="+mj-ea"/>
                <a:cs typeface="+mj-cs"/>
                <a:sym typeface="Arial"/>
              </a:defRPr>
            </a:lvl3pPr>
            <a:lvl4pPr marL="0" indent="0">
              <a:buSzTx/>
              <a:buFontTx/>
              <a:buNone/>
              <a:defRPr sz="800">
                <a:latin typeface="+mj-lt"/>
                <a:ea typeface="+mj-ea"/>
                <a:cs typeface="+mj-cs"/>
                <a:sym typeface="Arial"/>
              </a:defRPr>
            </a:lvl4pPr>
            <a:lvl5pPr marL="0" indent="0">
              <a:buSzTx/>
              <a:buFontTx/>
              <a:buNone/>
              <a:defRPr sz="800">
                <a:latin typeface="+mj-lt"/>
                <a:ea typeface="+mj-ea"/>
                <a:cs typeface="+mj-cs"/>
                <a:sym typeface="Arial"/>
              </a:defRPr>
            </a:lvl5pPr>
          </a:lstStyle>
          <a:p>
            <a:r>
              <a:rPr lang="pt-PT" noProof="0"/>
              <a:t>Legenda</a:t>
            </a:r>
          </a:p>
        </p:txBody>
      </p:sp>
      <p:sp>
        <p:nvSpPr>
          <p:cNvPr id="10" name="Text Placeholder 7">
            <a:extLst>
              <a:ext uri="{FF2B5EF4-FFF2-40B4-BE49-F238E27FC236}">
                <a16:creationId xmlns:a16="http://schemas.microsoft.com/office/drawing/2014/main" id="{0D1BDB7A-A288-4B33-83B4-46828F6426DD}"/>
              </a:ext>
            </a:extLst>
          </p:cNvPr>
          <p:cNvSpPr>
            <a:spLocks noGrp="1"/>
          </p:cNvSpPr>
          <p:nvPr>
            <p:ph type="body" sz="quarter" idx="12" hasCustomPrompt="1"/>
          </p:nvPr>
        </p:nvSpPr>
        <p:spPr>
          <a:xfrm>
            <a:off x="510667" y="1205986"/>
            <a:ext cx="11130472" cy="392525"/>
          </a:xfrm>
        </p:spPr>
        <p:txBody>
          <a:bodyPr anchor="ctr" anchorCtr="0"/>
          <a:lstStyle>
            <a:lvl1pPr marL="0" indent="0">
              <a:buNone/>
              <a:defRPr sz="2000">
                <a:latin typeface="+mn-lt"/>
              </a:defRPr>
            </a:lvl1pPr>
          </a:lstStyle>
          <a:p>
            <a:r>
              <a:rPr lang="pt-PT" noProof="0" dirty="0"/>
              <a:t>Subtítulo</a:t>
            </a:r>
          </a:p>
        </p:txBody>
      </p:sp>
    </p:spTree>
    <p:extLst>
      <p:ext uri="{BB962C8B-B14F-4D97-AF65-F5344CB8AC3E}">
        <p14:creationId xmlns:p14="http://schemas.microsoft.com/office/powerpoint/2010/main" val="407722202"/>
      </p:ext>
    </p:extLst>
  </p:cSld>
  <p:clrMapOvr>
    <a:masterClrMapping/>
  </p:clrMapOvr>
  <p:transition spd="med"/>
  <p:extLst>
    <p:ext uri="{DCECCB84-F9BA-43D5-87BE-67443E8EF086}">
      <p15:sldGuideLst xmlns:p15="http://schemas.microsoft.com/office/powerpoint/2012/main">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onae Warm White - Titulo">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pic>
        <p:nvPicPr>
          <p:cNvPr id="2" name="Picture 1" descr="Logo&#10;&#10;Description automatically generated">
            <a:extLst>
              <a:ext uri="{FF2B5EF4-FFF2-40B4-BE49-F238E27FC236}">
                <a16:creationId xmlns:a16="http://schemas.microsoft.com/office/drawing/2014/main" id="{86EBEFF6-1049-6C09-FFE9-963EE2FAB4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6110" y="5673004"/>
            <a:ext cx="1689100" cy="952500"/>
          </a:xfrm>
          <a:prstGeom prst="rect">
            <a:avLst/>
          </a:prstGeom>
        </p:spPr>
      </p:pic>
      <p:sp>
        <p:nvSpPr>
          <p:cNvPr id="3" name="Title 1">
            <a:extLst>
              <a:ext uri="{FF2B5EF4-FFF2-40B4-BE49-F238E27FC236}">
                <a16:creationId xmlns:a16="http://schemas.microsoft.com/office/drawing/2014/main" id="{F546617D-6585-0E31-7573-C7ABA50D2DB5}"/>
              </a:ext>
            </a:extLst>
          </p:cNvPr>
          <p:cNvSpPr>
            <a:spLocks noGrp="1"/>
          </p:cNvSpPr>
          <p:nvPr>
            <p:ph type="title" hasCustomPrompt="1"/>
          </p:nvPr>
        </p:nvSpPr>
        <p:spPr>
          <a:xfrm>
            <a:off x="510668" y="317582"/>
            <a:ext cx="11130470" cy="847085"/>
          </a:xfrm>
        </p:spPr>
        <p:txBody>
          <a:bodyPr/>
          <a:lstStyle>
            <a:lvl1pPr>
              <a:defRPr>
                <a:latin typeface="+mj-lt"/>
              </a:defRPr>
            </a:lvl1pPr>
          </a:lstStyle>
          <a:p>
            <a:r>
              <a:rPr lang="pt-PT" noProof="0"/>
              <a:t>Título da página</a:t>
            </a:r>
          </a:p>
        </p:txBody>
      </p:sp>
      <p:sp>
        <p:nvSpPr>
          <p:cNvPr id="9" name="Body Level One…">
            <a:extLst>
              <a:ext uri="{FF2B5EF4-FFF2-40B4-BE49-F238E27FC236}">
                <a16:creationId xmlns:a16="http://schemas.microsoft.com/office/drawing/2014/main" id="{9BEA99CD-F45B-47B3-84D0-F4822269F495}"/>
              </a:ext>
            </a:extLst>
          </p:cNvPr>
          <p:cNvSpPr txBox="1">
            <a:spLocks noGrp="1"/>
          </p:cNvSpPr>
          <p:nvPr>
            <p:ph type="body" sz="quarter" idx="1" hasCustomPrompt="1"/>
          </p:nvPr>
        </p:nvSpPr>
        <p:spPr>
          <a:xfrm>
            <a:off x="1975209" y="5880847"/>
            <a:ext cx="9436862" cy="570408"/>
          </a:xfrm>
          <a:prstGeom prst="rect">
            <a:avLst/>
          </a:prstGeom>
        </p:spPr>
        <p:txBody>
          <a:bodyPr wrap="square" lIns="0" tIns="0" rIns="0" bIns="0" anchor="t" anchorCtr="0">
            <a:noAutofit/>
          </a:bodyPr>
          <a:lstStyle>
            <a:lvl1pPr marL="0" indent="0">
              <a:spcBef>
                <a:spcPts val="0"/>
              </a:spcBef>
              <a:buSzTx/>
              <a:buFontTx/>
              <a:buNone/>
              <a:defRPr sz="800">
                <a:latin typeface="+mj-lt"/>
                <a:ea typeface="+mj-ea"/>
                <a:cs typeface="+mj-cs"/>
                <a:sym typeface="Arial"/>
              </a:defRPr>
            </a:lvl1pPr>
            <a:lvl2pPr marL="0" indent="0">
              <a:buSzTx/>
              <a:buFontTx/>
              <a:buNone/>
              <a:defRPr sz="800">
                <a:latin typeface="+mj-lt"/>
                <a:ea typeface="+mj-ea"/>
                <a:cs typeface="+mj-cs"/>
                <a:sym typeface="Arial"/>
              </a:defRPr>
            </a:lvl2pPr>
            <a:lvl3pPr marL="0" indent="0">
              <a:buSzTx/>
              <a:buFontTx/>
              <a:buNone/>
              <a:defRPr sz="800">
                <a:latin typeface="+mj-lt"/>
                <a:ea typeface="+mj-ea"/>
                <a:cs typeface="+mj-cs"/>
                <a:sym typeface="Arial"/>
              </a:defRPr>
            </a:lvl3pPr>
            <a:lvl4pPr marL="0" indent="0">
              <a:buSzTx/>
              <a:buFontTx/>
              <a:buNone/>
              <a:defRPr sz="800">
                <a:latin typeface="+mj-lt"/>
                <a:ea typeface="+mj-ea"/>
                <a:cs typeface="+mj-cs"/>
                <a:sym typeface="Arial"/>
              </a:defRPr>
            </a:lvl4pPr>
            <a:lvl5pPr marL="0" indent="0">
              <a:buSzTx/>
              <a:buFontTx/>
              <a:buNone/>
              <a:defRPr sz="800">
                <a:latin typeface="+mj-lt"/>
                <a:ea typeface="+mj-ea"/>
                <a:cs typeface="+mj-cs"/>
                <a:sym typeface="Arial"/>
              </a:defRPr>
            </a:lvl5pPr>
          </a:lstStyle>
          <a:p>
            <a:r>
              <a:rPr lang="pt-PT" noProof="0"/>
              <a:t>Legenda</a:t>
            </a:r>
          </a:p>
        </p:txBody>
      </p:sp>
    </p:spTree>
    <p:extLst>
      <p:ext uri="{BB962C8B-B14F-4D97-AF65-F5344CB8AC3E}">
        <p14:creationId xmlns:p14="http://schemas.microsoft.com/office/powerpoint/2010/main" val="1044281274"/>
      </p:ext>
    </p:extLst>
  </p:cSld>
  <p:clrMapOvr>
    <a:masterClrMapping/>
  </p:clrMapOvr>
  <p:transition spd="med"/>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onae Warm White - Titulo - Texto - Alt">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4" name="Title 1">
            <a:extLst>
              <a:ext uri="{FF2B5EF4-FFF2-40B4-BE49-F238E27FC236}">
                <a16:creationId xmlns:a16="http://schemas.microsoft.com/office/drawing/2014/main" id="{0D0D51F5-36B8-BE0A-4275-23B81A7740D0}"/>
              </a:ext>
            </a:extLst>
          </p:cNvPr>
          <p:cNvSpPr>
            <a:spLocks noGrp="1"/>
          </p:cNvSpPr>
          <p:nvPr>
            <p:ph type="title" hasCustomPrompt="1"/>
          </p:nvPr>
        </p:nvSpPr>
        <p:spPr>
          <a:xfrm>
            <a:off x="6537151" y="310034"/>
            <a:ext cx="5103989" cy="847085"/>
          </a:xfrm>
        </p:spPr>
        <p:txBody>
          <a:bodyPr/>
          <a:lstStyle>
            <a:lvl1pPr>
              <a:defRPr>
                <a:latin typeface="+mj-lt"/>
              </a:defRPr>
            </a:lvl1pPr>
          </a:lstStyle>
          <a:p>
            <a:r>
              <a:rPr lang="pt-PT" noProof="0"/>
              <a:t>Título da página</a:t>
            </a:r>
          </a:p>
        </p:txBody>
      </p:sp>
      <p:pic>
        <p:nvPicPr>
          <p:cNvPr id="3" name="Picture 2" descr="Logo&#10;&#10;Description automatically generated">
            <a:extLst>
              <a:ext uri="{FF2B5EF4-FFF2-40B4-BE49-F238E27FC236}">
                <a16:creationId xmlns:a16="http://schemas.microsoft.com/office/drawing/2014/main" id="{88171F30-B9CF-D175-5DC5-BD24451449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6110" y="5673004"/>
            <a:ext cx="1689100" cy="952500"/>
          </a:xfrm>
          <a:prstGeom prst="rect">
            <a:avLst/>
          </a:prstGeom>
        </p:spPr>
      </p:pic>
      <p:sp>
        <p:nvSpPr>
          <p:cNvPr id="7" name="Text Placeholder 7">
            <a:extLst>
              <a:ext uri="{FF2B5EF4-FFF2-40B4-BE49-F238E27FC236}">
                <a16:creationId xmlns:a16="http://schemas.microsoft.com/office/drawing/2014/main" id="{9EA76B95-D54D-5552-C2FF-C93D29B888F0}"/>
              </a:ext>
            </a:extLst>
          </p:cNvPr>
          <p:cNvSpPr>
            <a:spLocks noGrp="1"/>
          </p:cNvSpPr>
          <p:nvPr>
            <p:ph type="body" sz="quarter" idx="12" hasCustomPrompt="1"/>
          </p:nvPr>
        </p:nvSpPr>
        <p:spPr>
          <a:xfrm>
            <a:off x="6537151" y="1253447"/>
            <a:ext cx="5103989" cy="4419557"/>
          </a:xfrm>
        </p:spPr>
        <p:txBody>
          <a:bodyPr/>
          <a:lstStyle>
            <a:lvl1pPr marL="0" indent="0">
              <a:buNone/>
              <a:defRPr>
                <a:latin typeface="+mn-lt"/>
              </a:defRPr>
            </a:lvl1pPr>
          </a:lstStyle>
          <a:p>
            <a:r>
              <a:rPr lang="pt-PT" noProof="0" dirty="0" err="1"/>
              <a:t>Lorem</a:t>
            </a:r>
            <a:r>
              <a:rPr lang="pt-PT" noProof="0" dirty="0"/>
              <a:t> </a:t>
            </a:r>
            <a:r>
              <a:rPr lang="pt-PT" noProof="0" dirty="0" err="1"/>
              <a:t>ipsum</a:t>
            </a:r>
            <a:r>
              <a:rPr lang="pt-PT" noProof="0" dirty="0"/>
              <a:t> </a:t>
            </a:r>
            <a:r>
              <a:rPr lang="pt-PT" noProof="0" dirty="0" err="1"/>
              <a:t>dolor</a:t>
            </a:r>
            <a:r>
              <a:rPr lang="pt-PT" noProof="0" dirty="0"/>
              <a:t> </a:t>
            </a:r>
            <a:r>
              <a:rPr lang="pt-PT" noProof="0" dirty="0" err="1"/>
              <a:t>sit</a:t>
            </a:r>
            <a:r>
              <a:rPr lang="pt-PT" noProof="0" dirty="0"/>
              <a:t> </a:t>
            </a:r>
            <a:r>
              <a:rPr lang="pt-PT" noProof="0" dirty="0" err="1"/>
              <a:t>amet</a:t>
            </a:r>
            <a:r>
              <a:rPr lang="pt-PT" noProof="0" dirty="0"/>
              <a:t>, </a:t>
            </a:r>
            <a:r>
              <a:rPr lang="pt-PT" noProof="0" dirty="0" err="1"/>
              <a:t>consectetuer</a:t>
            </a:r>
            <a:r>
              <a:rPr lang="pt-PT" noProof="0" dirty="0"/>
              <a:t> </a:t>
            </a:r>
            <a:r>
              <a:rPr lang="pt-PT" noProof="0" dirty="0" err="1"/>
              <a:t>adipiscing</a:t>
            </a:r>
            <a:r>
              <a:rPr lang="pt-PT" noProof="0" dirty="0"/>
              <a:t> </a:t>
            </a:r>
            <a:r>
              <a:rPr lang="pt-PT" noProof="0" dirty="0" err="1"/>
              <a:t>elit</a:t>
            </a:r>
            <a:r>
              <a:rPr lang="pt-PT" noProof="0" dirty="0"/>
              <a:t>, </a:t>
            </a:r>
            <a:r>
              <a:rPr lang="pt-PT" noProof="0" dirty="0" err="1"/>
              <a:t>sed</a:t>
            </a:r>
            <a:r>
              <a:rPr lang="pt-PT" noProof="0" dirty="0"/>
              <a:t> </a:t>
            </a:r>
            <a:r>
              <a:rPr lang="pt-PT" noProof="0" dirty="0" err="1"/>
              <a:t>diam</a:t>
            </a:r>
            <a:r>
              <a:rPr lang="pt-PT" noProof="0" dirty="0"/>
              <a:t> </a:t>
            </a:r>
            <a:r>
              <a:rPr lang="pt-PT" noProof="0" dirty="0" err="1"/>
              <a:t>nonummy</a:t>
            </a:r>
            <a:r>
              <a:rPr lang="pt-PT" noProof="0" dirty="0"/>
              <a:t> </a:t>
            </a:r>
            <a:r>
              <a:rPr lang="pt-PT" noProof="0" dirty="0" err="1"/>
              <a:t>nibh</a:t>
            </a:r>
            <a:r>
              <a:rPr lang="pt-PT" noProof="0" dirty="0"/>
              <a:t> </a:t>
            </a:r>
            <a:r>
              <a:rPr lang="pt-PT" noProof="0" dirty="0" err="1"/>
              <a:t>euismod</a:t>
            </a:r>
            <a:r>
              <a:rPr lang="pt-PT" noProof="0" dirty="0"/>
              <a:t> </a:t>
            </a:r>
            <a:r>
              <a:rPr lang="pt-PT" noProof="0" dirty="0" err="1"/>
              <a:t>tincidunt</a:t>
            </a:r>
            <a:r>
              <a:rPr lang="pt-PT" noProof="0" dirty="0"/>
              <a:t> ut </a:t>
            </a:r>
            <a:r>
              <a:rPr lang="pt-PT" noProof="0" dirty="0" err="1"/>
              <a:t>laoreet</a:t>
            </a:r>
            <a:r>
              <a:rPr lang="pt-PT" noProof="0" dirty="0"/>
              <a:t> </a:t>
            </a:r>
            <a:r>
              <a:rPr lang="pt-PT" noProof="0" dirty="0" err="1"/>
              <a:t>dolore</a:t>
            </a:r>
            <a:r>
              <a:rPr lang="pt-PT" noProof="0" dirty="0"/>
              <a:t> magna </a:t>
            </a:r>
            <a:r>
              <a:rPr lang="pt-PT" noProof="0" dirty="0" err="1"/>
              <a:t>aliquam</a:t>
            </a:r>
            <a:r>
              <a:rPr lang="pt-PT" noProof="0" dirty="0"/>
              <a:t> </a:t>
            </a:r>
            <a:r>
              <a:rPr lang="pt-PT" noProof="0" dirty="0" err="1"/>
              <a:t>erat</a:t>
            </a:r>
            <a:r>
              <a:rPr lang="pt-PT" noProof="0" dirty="0"/>
              <a:t> </a:t>
            </a:r>
            <a:r>
              <a:rPr lang="pt-PT" noProof="0" dirty="0" err="1"/>
              <a:t>volutpat</a:t>
            </a:r>
            <a:r>
              <a:rPr lang="pt-PT" noProof="0" dirty="0"/>
              <a:t>. Ut </a:t>
            </a:r>
            <a:r>
              <a:rPr lang="pt-PT" noProof="0" dirty="0" err="1"/>
              <a:t>wisi</a:t>
            </a:r>
            <a:r>
              <a:rPr lang="pt-PT" noProof="0" dirty="0"/>
              <a:t> </a:t>
            </a:r>
            <a:r>
              <a:rPr lang="pt-PT" noProof="0" dirty="0" err="1"/>
              <a:t>enim</a:t>
            </a:r>
            <a:r>
              <a:rPr lang="pt-PT" noProof="0" dirty="0"/>
              <a:t> ad </a:t>
            </a:r>
            <a:r>
              <a:rPr lang="pt-PT" noProof="0" dirty="0" err="1"/>
              <a:t>minim</a:t>
            </a:r>
            <a:r>
              <a:rPr lang="pt-PT" noProof="0" dirty="0"/>
              <a:t> </a:t>
            </a:r>
            <a:r>
              <a:rPr lang="pt-PT" noProof="0" dirty="0" err="1"/>
              <a:t>veniam</a:t>
            </a:r>
            <a:r>
              <a:rPr lang="pt-PT" noProof="0" dirty="0"/>
              <a:t>, quis </a:t>
            </a:r>
            <a:r>
              <a:rPr lang="pt-PT" noProof="0" dirty="0" err="1"/>
              <a:t>nostrud</a:t>
            </a:r>
            <a:r>
              <a:rPr lang="pt-PT" noProof="0" dirty="0"/>
              <a:t> exerci </a:t>
            </a:r>
            <a:r>
              <a:rPr lang="pt-PT" noProof="0" dirty="0" err="1"/>
              <a:t>tation</a:t>
            </a:r>
            <a:r>
              <a:rPr lang="pt-PT" noProof="0" dirty="0"/>
              <a:t> </a:t>
            </a:r>
            <a:r>
              <a:rPr lang="pt-PT" noProof="0" dirty="0" err="1"/>
              <a:t>ullamcorper</a:t>
            </a:r>
            <a:r>
              <a:rPr lang="pt-PT" noProof="0" dirty="0"/>
              <a:t> </a:t>
            </a:r>
            <a:r>
              <a:rPr lang="pt-PT" noProof="0" dirty="0" err="1"/>
              <a:t>suscipit</a:t>
            </a:r>
            <a:r>
              <a:rPr lang="pt-PT" noProof="0" dirty="0"/>
              <a:t> </a:t>
            </a:r>
            <a:r>
              <a:rPr lang="pt-PT" noProof="0" dirty="0" err="1"/>
              <a:t>lobortis</a:t>
            </a:r>
            <a:r>
              <a:rPr lang="pt-PT" noProof="0" dirty="0"/>
              <a:t> </a:t>
            </a:r>
            <a:r>
              <a:rPr lang="pt-PT" noProof="0" dirty="0" err="1"/>
              <a:t>nisl</a:t>
            </a:r>
            <a:r>
              <a:rPr lang="pt-PT" noProof="0" dirty="0"/>
              <a:t> ut </a:t>
            </a:r>
            <a:r>
              <a:rPr lang="pt-PT" noProof="0" dirty="0" err="1"/>
              <a:t>aliquip</a:t>
            </a:r>
            <a:r>
              <a:rPr lang="pt-PT" noProof="0" dirty="0"/>
              <a:t> </a:t>
            </a:r>
            <a:r>
              <a:rPr lang="pt-PT" noProof="0" dirty="0" err="1"/>
              <a:t>ex</a:t>
            </a:r>
            <a:r>
              <a:rPr lang="pt-PT" noProof="0" dirty="0"/>
              <a:t> </a:t>
            </a:r>
            <a:r>
              <a:rPr lang="pt-PT" noProof="0" dirty="0" err="1"/>
              <a:t>ea</a:t>
            </a:r>
            <a:r>
              <a:rPr lang="pt-PT" noProof="0" dirty="0"/>
              <a:t> </a:t>
            </a:r>
            <a:r>
              <a:rPr lang="pt-PT" noProof="0" dirty="0" err="1"/>
              <a:t>commodo</a:t>
            </a:r>
            <a:r>
              <a:rPr lang="pt-PT" noProof="0" dirty="0"/>
              <a:t> </a:t>
            </a:r>
            <a:r>
              <a:rPr lang="pt-PT" noProof="0" dirty="0" err="1"/>
              <a:t>consequat</a:t>
            </a:r>
            <a:r>
              <a:rPr lang="pt-PT" noProof="0" dirty="0"/>
              <a:t>. </a:t>
            </a:r>
            <a:r>
              <a:rPr lang="pt-PT" noProof="0" dirty="0" err="1"/>
              <a:t>Duis</a:t>
            </a:r>
            <a:r>
              <a:rPr lang="pt-PT" noProof="0" dirty="0"/>
              <a:t> </a:t>
            </a:r>
            <a:r>
              <a:rPr lang="pt-PT" noProof="0" dirty="0" err="1"/>
              <a:t>autem</a:t>
            </a:r>
            <a:r>
              <a:rPr lang="pt-PT" noProof="0" dirty="0"/>
              <a:t> </a:t>
            </a:r>
            <a:r>
              <a:rPr lang="pt-PT" noProof="0" dirty="0" err="1"/>
              <a:t>vel</a:t>
            </a:r>
            <a:r>
              <a:rPr lang="pt-PT" noProof="0" dirty="0"/>
              <a:t> </a:t>
            </a:r>
            <a:r>
              <a:rPr lang="pt-PT" noProof="0" dirty="0" err="1"/>
              <a:t>eum</a:t>
            </a:r>
            <a:r>
              <a:rPr lang="pt-PT" noProof="0" dirty="0"/>
              <a:t> </a:t>
            </a:r>
            <a:r>
              <a:rPr lang="pt-PT" noProof="0" dirty="0" err="1"/>
              <a:t>iriure</a:t>
            </a:r>
            <a:r>
              <a:rPr lang="pt-PT" noProof="0" dirty="0"/>
              <a:t> </a:t>
            </a:r>
            <a:r>
              <a:rPr lang="pt-PT" noProof="0" dirty="0" err="1"/>
              <a:t>dolor</a:t>
            </a:r>
            <a:r>
              <a:rPr lang="pt-PT" noProof="0" dirty="0"/>
              <a:t> in </a:t>
            </a:r>
            <a:r>
              <a:rPr lang="pt-PT" noProof="0" dirty="0" err="1"/>
              <a:t>hendrerit</a:t>
            </a:r>
            <a:r>
              <a:rPr lang="pt-PT" noProof="0" dirty="0"/>
              <a:t> in </a:t>
            </a:r>
            <a:r>
              <a:rPr lang="pt-PT" noProof="0" dirty="0" err="1"/>
              <a:t>vulputate</a:t>
            </a:r>
            <a:r>
              <a:rPr lang="pt-PT" noProof="0" dirty="0"/>
              <a:t> </a:t>
            </a:r>
            <a:r>
              <a:rPr lang="pt-PT" noProof="0" dirty="0" err="1"/>
              <a:t>velit</a:t>
            </a:r>
            <a:r>
              <a:rPr lang="pt-PT" noProof="0" dirty="0"/>
              <a:t> esse </a:t>
            </a:r>
            <a:r>
              <a:rPr lang="pt-PT" noProof="0" dirty="0" err="1"/>
              <a:t>molestie</a:t>
            </a:r>
            <a:r>
              <a:rPr lang="pt-PT" noProof="0" dirty="0"/>
              <a:t> </a:t>
            </a:r>
            <a:r>
              <a:rPr lang="pt-PT" noProof="0" dirty="0" err="1"/>
              <a:t>consequat</a:t>
            </a:r>
            <a:r>
              <a:rPr lang="pt-PT" noProof="0" dirty="0"/>
              <a:t>, </a:t>
            </a:r>
            <a:r>
              <a:rPr lang="pt-PT" noProof="0" dirty="0" err="1"/>
              <a:t>vel</a:t>
            </a:r>
            <a:r>
              <a:rPr lang="pt-PT" noProof="0" dirty="0"/>
              <a:t> </a:t>
            </a:r>
            <a:r>
              <a:rPr lang="pt-PT" noProof="0" dirty="0" err="1"/>
              <a:t>illum</a:t>
            </a:r>
            <a:r>
              <a:rPr lang="pt-PT" noProof="0" dirty="0"/>
              <a:t> </a:t>
            </a:r>
            <a:r>
              <a:rPr lang="pt-PT" noProof="0" dirty="0" err="1"/>
              <a:t>dolore</a:t>
            </a:r>
            <a:r>
              <a:rPr lang="pt-PT" noProof="0" dirty="0"/>
              <a:t> eu </a:t>
            </a:r>
            <a:r>
              <a:rPr lang="pt-PT" noProof="0" dirty="0" err="1"/>
              <a:t>feugiat</a:t>
            </a:r>
            <a:r>
              <a:rPr lang="pt-PT" noProof="0" dirty="0"/>
              <a:t> </a:t>
            </a:r>
            <a:r>
              <a:rPr lang="pt-PT" noProof="0" dirty="0" err="1"/>
              <a:t>nulla</a:t>
            </a:r>
            <a:r>
              <a:rPr lang="pt-PT" noProof="0" dirty="0"/>
              <a:t> </a:t>
            </a:r>
            <a:r>
              <a:rPr lang="pt-PT" noProof="0" dirty="0" err="1"/>
              <a:t>facilisis</a:t>
            </a:r>
            <a:r>
              <a:rPr lang="pt-PT" noProof="0" dirty="0"/>
              <a:t> </a:t>
            </a:r>
            <a:r>
              <a:rPr lang="pt-PT" noProof="0" dirty="0" err="1"/>
              <a:t>at</a:t>
            </a:r>
            <a:r>
              <a:rPr lang="pt-PT" noProof="0" dirty="0"/>
              <a:t> vero eros </a:t>
            </a:r>
            <a:r>
              <a:rPr lang="pt-PT" noProof="0" dirty="0" err="1"/>
              <a:t>et</a:t>
            </a:r>
            <a:r>
              <a:rPr lang="pt-PT" noProof="0" dirty="0"/>
              <a:t> </a:t>
            </a:r>
            <a:r>
              <a:rPr lang="pt-PT" noProof="0" dirty="0" err="1"/>
              <a:t>accumsan</a:t>
            </a:r>
            <a:r>
              <a:rPr lang="pt-PT" noProof="0" dirty="0"/>
              <a:t> </a:t>
            </a:r>
            <a:r>
              <a:rPr lang="pt-PT" noProof="0" dirty="0" err="1"/>
              <a:t>et</a:t>
            </a:r>
            <a:r>
              <a:rPr lang="pt-PT" noProof="0" dirty="0"/>
              <a:t> </a:t>
            </a:r>
            <a:r>
              <a:rPr lang="pt-PT" noProof="0" dirty="0" err="1"/>
              <a:t>iusto</a:t>
            </a:r>
            <a:r>
              <a:rPr lang="pt-PT" noProof="0" dirty="0"/>
              <a:t> odio </a:t>
            </a:r>
            <a:r>
              <a:rPr lang="pt-PT" noProof="0" dirty="0" err="1"/>
              <a:t>dignissim</a:t>
            </a:r>
            <a:r>
              <a:rPr lang="pt-PT" noProof="0" dirty="0"/>
              <a:t> qui </a:t>
            </a:r>
            <a:r>
              <a:rPr lang="pt-PT" noProof="0" dirty="0" err="1"/>
              <a:t>blandit</a:t>
            </a:r>
            <a:r>
              <a:rPr lang="pt-PT" noProof="0" dirty="0"/>
              <a:t> </a:t>
            </a:r>
            <a:r>
              <a:rPr lang="pt-PT" noProof="0" dirty="0" err="1"/>
              <a:t>praesent</a:t>
            </a:r>
            <a:r>
              <a:rPr lang="pt-PT" noProof="0" dirty="0"/>
              <a:t> </a:t>
            </a:r>
            <a:r>
              <a:rPr lang="pt-PT" noProof="0" dirty="0" err="1"/>
              <a:t>luptatum</a:t>
            </a:r>
            <a:r>
              <a:rPr lang="pt-PT" noProof="0" dirty="0"/>
              <a:t> </a:t>
            </a:r>
            <a:r>
              <a:rPr lang="pt-PT" noProof="0" dirty="0" err="1"/>
              <a:t>zzril</a:t>
            </a:r>
            <a:r>
              <a:rPr lang="pt-PT" noProof="0" dirty="0"/>
              <a:t> </a:t>
            </a:r>
            <a:r>
              <a:rPr lang="pt-PT" noProof="0" dirty="0" err="1"/>
              <a:t>delenit</a:t>
            </a:r>
            <a:r>
              <a:rPr lang="pt-PT" noProof="0" dirty="0"/>
              <a:t> augue </a:t>
            </a:r>
            <a:r>
              <a:rPr lang="pt-PT" noProof="0" dirty="0" err="1"/>
              <a:t>duis</a:t>
            </a:r>
            <a:r>
              <a:rPr lang="pt-PT" noProof="0" dirty="0"/>
              <a:t> </a:t>
            </a:r>
            <a:r>
              <a:rPr lang="pt-PT" noProof="0" dirty="0" err="1"/>
              <a:t>dolore</a:t>
            </a:r>
            <a:r>
              <a:rPr lang="pt-PT" noProof="0" dirty="0"/>
              <a:t> te </a:t>
            </a:r>
            <a:r>
              <a:rPr lang="pt-PT" noProof="0" dirty="0" err="1"/>
              <a:t>feugait</a:t>
            </a:r>
            <a:r>
              <a:rPr lang="pt-PT" noProof="0" dirty="0"/>
              <a:t> </a:t>
            </a:r>
            <a:r>
              <a:rPr lang="pt-PT" noProof="0" dirty="0" err="1"/>
              <a:t>nulla</a:t>
            </a:r>
            <a:r>
              <a:rPr lang="pt-PT" noProof="0" dirty="0"/>
              <a:t> </a:t>
            </a:r>
            <a:r>
              <a:rPr lang="pt-PT" noProof="0" dirty="0" err="1"/>
              <a:t>facilisi</a:t>
            </a:r>
            <a:r>
              <a:rPr lang="pt-PT" noProof="0" dirty="0"/>
              <a:t>.</a:t>
            </a:r>
          </a:p>
        </p:txBody>
      </p:sp>
    </p:spTree>
    <p:extLst>
      <p:ext uri="{BB962C8B-B14F-4D97-AF65-F5344CB8AC3E}">
        <p14:creationId xmlns:p14="http://schemas.microsoft.com/office/powerpoint/2010/main" val="374708137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onae Warm White - Circulos 01">
    <p:spTree>
      <p:nvGrpSpPr>
        <p:cNvPr id="1" name=""/>
        <p:cNvGrpSpPr/>
        <p:nvPr/>
      </p:nvGrpSpPr>
      <p:grpSpPr>
        <a:xfrm>
          <a:off x="0" y="0"/>
          <a:ext cx="0" cy="0"/>
          <a:chOff x="0" y="0"/>
          <a:chExt cx="0" cy="0"/>
        </a:xfrm>
      </p:grpSpPr>
      <p:pic>
        <p:nvPicPr>
          <p:cNvPr id="8" name="Picture 7" descr="Icon&#10;&#10;Description automatically generated with low confidence">
            <a:extLst>
              <a:ext uri="{FF2B5EF4-FFF2-40B4-BE49-F238E27FC236}">
                <a16:creationId xmlns:a16="http://schemas.microsoft.com/office/drawing/2014/main" id="{CBA3FA19-0E5E-1764-8179-929E72B708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4"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3" name="Title 1">
            <a:extLst>
              <a:ext uri="{FF2B5EF4-FFF2-40B4-BE49-F238E27FC236}">
                <a16:creationId xmlns:a16="http://schemas.microsoft.com/office/drawing/2014/main" id="{A38AF0F3-31B8-7151-D21F-E4B8AC275296}"/>
              </a:ext>
            </a:extLst>
          </p:cNvPr>
          <p:cNvSpPr>
            <a:spLocks noGrp="1"/>
          </p:cNvSpPr>
          <p:nvPr>
            <p:ph type="title" hasCustomPrompt="1"/>
          </p:nvPr>
        </p:nvSpPr>
        <p:spPr>
          <a:xfrm>
            <a:off x="510668" y="310034"/>
            <a:ext cx="5103989" cy="847085"/>
          </a:xfrm>
        </p:spPr>
        <p:txBody>
          <a:bodyPr/>
          <a:lstStyle>
            <a:lvl1pPr>
              <a:defRPr>
                <a:latin typeface="+mj-lt"/>
              </a:defRPr>
            </a:lvl1pPr>
          </a:lstStyle>
          <a:p>
            <a:r>
              <a:rPr lang="pt-PT" noProof="0"/>
              <a:t>Título da página</a:t>
            </a:r>
          </a:p>
        </p:txBody>
      </p:sp>
      <p:sp>
        <p:nvSpPr>
          <p:cNvPr id="4" name="Text Placeholder 7">
            <a:extLst>
              <a:ext uri="{FF2B5EF4-FFF2-40B4-BE49-F238E27FC236}">
                <a16:creationId xmlns:a16="http://schemas.microsoft.com/office/drawing/2014/main" id="{13DC47C6-26BE-C696-A32C-FFDA2D29FDE1}"/>
              </a:ext>
            </a:extLst>
          </p:cNvPr>
          <p:cNvSpPr>
            <a:spLocks noGrp="1"/>
          </p:cNvSpPr>
          <p:nvPr>
            <p:ph type="body" sz="quarter" idx="11" hasCustomPrompt="1"/>
          </p:nvPr>
        </p:nvSpPr>
        <p:spPr>
          <a:xfrm>
            <a:off x="510668" y="1253446"/>
            <a:ext cx="5103989" cy="4419557"/>
          </a:xfrm>
        </p:spPr>
        <p:txBody>
          <a:bodyPr/>
          <a:lstStyle>
            <a:lvl1pPr marL="0" indent="0">
              <a:buNone/>
              <a:defRPr>
                <a:latin typeface="+mn-lt"/>
              </a:defRPr>
            </a:lvl1pPr>
          </a:lstStyle>
          <a:p>
            <a:r>
              <a:rPr lang="pt-PT" noProof="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a:t>
            </a:r>
          </a:p>
        </p:txBody>
      </p:sp>
    </p:spTree>
    <p:extLst>
      <p:ext uri="{BB962C8B-B14F-4D97-AF65-F5344CB8AC3E}">
        <p14:creationId xmlns:p14="http://schemas.microsoft.com/office/powerpoint/2010/main" val="824265180"/>
      </p:ext>
    </p:extLst>
  </p:cSld>
  <p:clrMapOvr>
    <a:masterClrMapping/>
  </p:clrMapOvr>
  <p:transition spd="med"/>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nae Warm White - Circulos 02">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88C50F41-D1D8-E52F-63D5-A17BA0E5BF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2"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2" name="Title 1">
            <a:extLst>
              <a:ext uri="{FF2B5EF4-FFF2-40B4-BE49-F238E27FC236}">
                <a16:creationId xmlns:a16="http://schemas.microsoft.com/office/drawing/2014/main" id="{F2FE43E7-6B29-A3A9-1E91-974A5896801A}"/>
              </a:ext>
            </a:extLst>
          </p:cNvPr>
          <p:cNvSpPr>
            <a:spLocks noGrp="1"/>
          </p:cNvSpPr>
          <p:nvPr>
            <p:ph type="title" hasCustomPrompt="1"/>
          </p:nvPr>
        </p:nvSpPr>
        <p:spPr>
          <a:xfrm>
            <a:off x="510668" y="310034"/>
            <a:ext cx="5104800" cy="847085"/>
          </a:xfrm>
        </p:spPr>
        <p:txBody>
          <a:bodyPr/>
          <a:lstStyle>
            <a:lvl1pPr>
              <a:defRPr>
                <a:latin typeface="+mj-lt"/>
              </a:defRPr>
            </a:lvl1pPr>
          </a:lstStyle>
          <a:p>
            <a:r>
              <a:rPr lang="pt-PT" noProof="0"/>
              <a:t>Título da página</a:t>
            </a:r>
          </a:p>
        </p:txBody>
      </p:sp>
      <p:sp>
        <p:nvSpPr>
          <p:cNvPr id="4" name="Text Placeholder 7">
            <a:extLst>
              <a:ext uri="{FF2B5EF4-FFF2-40B4-BE49-F238E27FC236}">
                <a16:creationId xmlns:a16="http://schemas.microsoft.com/office/drawing/2014/main" id="{F7539A64-7F3E-883F-4311-516AD08914AB}"/>
              </a:ext>
            </a:extLst>
          </p:cNvPr>
          <p:cNvSpPr>
            <a:spLocks noGrp="1"/>
          </p:cNvSpPr>
          <p:nvPr>
            <p:ph type="body" sz="quarter" idx="11" hasCustomPrompt="1"/>
          </p:nvPr>
        </p:nvSpPr>
        <p:spPr>
          <a:xfrm>
            <a:off x="510668" y="1253446"/>
            <a:ext cx="5103989" cy="4419557"/>
          </a:xfrm>
        </p:spPr>
        <p:txBody>
          <a:bodyPr/>
          <a:lstStyle>
            <a:lvl1pPr marL="0" indent="0">
              <a:buNone/>
              <a:defRPr>
                <a:latin typeface="+mn-lt"/>
              </a:defRPr>
            </a:lvl1pPr>
          </a:lstStyle>
          <a:p>
            <a:r>
              <a:rPr lang="pt-PT" noProof="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a:t>
            </a:r>
          </a:p>
        </p:txBody>
      </p:sp>
    </p:spTree>
    <p:extLst>
      <p:ext uri="{BB962C8B-B14F-4D97-AF65-F5344CB8AC3E}">
        <p14:creationId xmlns:p14="http://schemas.microsoft.com/office/powerpoint/2010/main" val="170296498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onae Warm White - Circulos 03">
    <p:spTree>
      <p:nvGrpSpPr>
        <p:cNvPr id="1" name=""/>
        <p:cNvGrpSpPr/>
        <p:nvPr/>
      </p:nvGrpSpPr>
      <p:grpSpPr>
        <a:xfrm>
          <a:off x="0" y="0"/>
          <a:ext cx="0" cy="0"/>
          <a:chOff x="0" y="0"/>
          <a:chExt cx="0" cy="0"/>
        </a:xfrm>
      </p:grpSpPr>
      <p:pic>
        <p:nvPicPr>
          <p:cNvPr id="99"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00"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4" name="Title 1">
            <a:extLst>
              <a:ext uri="{FF2B5EF4-FFF2-40B4-BE49-F238E27FC236}">
                <a16:creationId xmlns:a16="http://schemas.microsoft.com/office/drawing/2014/main" id="{D8C2718F-E3E7-7C1F-EBCB-1FC03DB99AD8}"/>
              </a:ext>
            </a:extLst>
          </p:cNvPr>
          <p:cNvSpPr>
            <a:spLocks noGrp="1"/>
          </p:cNvSpPr>
          <p:nvPr>
            <p:ph type="title" hasCustomPrompt="1"/>
          </p:nvPr>
        </p:nvSpPr>
        <p:spPr>
          <a:xfrm>
            <a:off x="510668" y="310034"/>
            <a:ext cx="5104800" cy="847085"/>
          </a:xfrm>
        </p:spPr>
        <p:txBody>
          <a:bodyPr/>
          <a:lstStyle>
            <a:lvl1pPr>
              <a:defRPr>
                <a:latin typeface="+mj-lt"/>
              </a:defRPr>
            </a:lvl1pPr>
          </a:lstStyle>
          <a:p>
            <a:r>
              <a:rPr lang="pt-PT" noProof="0" dirty="0"/>
              <a:t>Título da página</a:t>
            </a:r>
          </a:p>
        </p:txBody>
      </p:sp>
      <p:sp>
        <p:nvSpPr>
          <p:cNvPr id="6" name="Text Placeholder 7">
            <a:extLst>
              <a:ext uri="{FF2B5EF4-FFF2-40B4-BE49-F238E27FC236}">
                <a16:creationId xmlns:a16="http://schemas.microsoft.com/office/drawing/2014/main" id="{E47A80CD-409F-20F8-77D9-6A4A713DA3D0}"/>
              </a:ext>
            </a:extLst>
          </p:cNvPr>
          <p:cNvSpPr>
            <a:spLocks noGrp="1"/>
          </p:cNvSpPr>
          <p:nvPr>
            <p:ph type="body" sz="quarter" idx="11" hasCustomPrompt="1"/>
          </p:nvPr>
        </p:nvSpPr>
        <p:spPr>
          <a:xfrm>
            <a:off x="510668" y="1253446"/>
            <a:ext cx="5103989" cy="4419557"/>
          </a:xfrm>
        </p:spPr>
        <p:txBody>
          <a:bodyPr/>
          <a:lstStyle>
            <a:lvl1pPr marL="0" indent="0">
              <a:buNone/>
              <a:defRPr>
                <a:latin typeface="+mn-lt"/>
              </a:defRPr>
            </a:lvl1pPr>
          </a:lstStyle>
          <a:p>
            <a:r>
              <a:rPr lang="pt-PT" noProof="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a:t>
            </a:r>
          </a:p>
        </p:txBody>
      </p:sp>
    </p:spTree>
    <p:extLst>
      <p:ext uri="{BB962C8B-B14F-4D97-AF65-F5344CB8AC3E}">
        <p14:creationId xmlns:p14="http://schemas.microsoft.com/office/powerpoint/2010/main" val="115851618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onae Warm White - Circulos 04">
    <p:spTree>
      <p:nvGrpSpPr>
        <p:cNvPr id="1" name=""/>
        <p:cNvGrpSpPr/>
        <p:nvPr/>
      </p:nvGrpSpPr>
      <p:grpSpPr>
        <a:xfrm>
          <a:off x="0" y="0"/>
          <a:ext cx="0" cy="0"/>
          <a:chOff x="0" y="0"/>
          <a:chExt cx="0" cy="0"/>
        </a:xfrm>
      </p:grpSpPr>
      <p:pic>
        <p:nvPicPr>
          <p:cNvPr id="107"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08"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2" name="Title 1">
            <a:extLst>
              <a:ext uri="{FF2B5EF4-FFF2-40B4-BE49-F238E27FC236}">
                <a16:creationId xmlns:a16="http://schemas.microsoft.com/office/drawing/2014/main" id="{51312695-046D-A0E2-23C3-F994A2B3921B}"/>
              </a:ext>
            </a:extLst>
          </p:cNvPr>
          <p:cNvSpPr>
            <a:spLocks noGrp="1"/>
          </p:cNvSpPr>
          <p:nvPr>
            <p:ph type="title" hasCustomPrompt="1"/>
          </p:nvPr>
        </p:nvSpPr>
        <p:spPr>
          <a:xfrm>
            <a:off x="510668" y="310034"/>
            <a:ext cx="5104800" cy="847085"/>
          </a:xfrm>
        </p:spPr>
        <p:txBody>
          <a:bodyPr/>
          <a:lstStyle>
            <a:lvl1pPr>
              <a:defRPr>
                <a:latin typeface="+mj-lt"/>
              </a:defRPr>
            </a:lvl1pPr>
          </a:lstStyle>
          <a:p>
            <a:r>
              <a:rPr lang="pt-PT" noProof="0"/>
              <a:t>Título da página</a:t>
            </a:r>
          </a:p>
        </p:txBody>
      </p:sp>
      <p:sp>
        <p:nvSpPr>
          <p:cNvPr id="4" name="Text Placeholder 7">
            <a:extLst>
              <a:ext uri="{FF2B5EF4-FFF2-40B4-BE49-F238E27FC236}">
                <a16:creationId xmlns:a16="http://schemas.microsoft.com/office/drawing/2014/main" id="{30772F7A-06A7-6A57-8426-28D93D1EDABF}"/>
              </a:ext>
            </a:extLst>
          </p:cNvPr>
          <p:cNvSpPr>
            <a:spLocks noGrp="1"/>
          </p:cNvSpPr>
          <p:nvPr>
            <p:ph type="body" sz="quarter" idx="11" hasCustomPrompt="1"/>
          </p:nvPr>
        </p:nvSpPr>
        <p:spPr>
          <a:xfrm>
            <a:off x="510668" y="1253446"/>
            <a:ext cx="5103989" cy="4419557"/>
          </a:xfrm>
        </p:spPr>
        <p:txBody>
          <a:bodyPr/>
          <a:lstStyle>
            <a:lvl1pPr marL="0" indent="0">
              <a:buNone/>
              <a:defRPr>
                <a:latin typeface="+mn-lt"/>
              </a:defRPr>
            </a:lvl1pPr>
          </a:lstStyle>
          <a:p>
            <a:r>
              <a:rPr lang="pt-PT" noProof="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a:t>
            </a:r>
          </a:p>
        </p:txBody>
      </p:sp>
    </p:spTree>
    <p:extLst>
      <p:ext uri="{BB962C8B-B14F-4D97-AF65-F5344CB8AC3E}">
        <p14:creationId xmlns:p14="http://schemas.microsoft.com/office/powerpoint/2010/main" val="81099304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ranco">
    <p:bg>
      <p:bgPr>
        <a:solidFill>
          <a:srgbClr val="FFFFFF"/>
        </a:solidFill>
        <a:effectLst/>
      </p:bgPr>
    </p:bg>
    <p:spTree>
      <p:nvGrpSpPr>
        <p:cNvPr id="1" name=""/>
        <p:cNvGrpSpPr/>
        <p:nvPr/>
      </p:nvGrpSpPr>
      <p:grpSpPr>
        <a:xfrm>
          <a:off x="0" y="0"/>
          <a:ext cx="0" cy="0"/>
          <a:chOff x="0" y="0"/>
          <a:chExt cx="0" cy="0"/>
        </a:xfrm>
      </p:grpSpPr>
      <p:sp>
        <p:nvSpPr>
          <p:cNvPr id="140"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pic>
        <p:nvPicPr>
          <p:cNvPr id="3" name="Picture 2" descr="Logo&#10;&#10;Description automatically generated">
            <a:extLst>
              <a:ext uri="{FF2B5EF4-FFF2-40B4-BE49-F238E27FC236}">
                <a16:creationId xmlns:a16="http://schemas.microsoft.com/office/drawing/2014/main" id="{1B9884E5-E049-218D-8061-702554183B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601" y="5673004"/>
            <a:ext cx="1689100" cy="952500"/>
          </a:xfrm>
          <a:prstGeom prst="rect">
            <a:avLst/>
          </a:prstGeom>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ranco - Citação">
    <p:bg>
      <p:bgPr>
        <a:solidFill>
          <a:srgbClr val="FFFFFF"/>
        </a:solidFill>
        <a:effectLst/>
      </p:bgPr>
    </p:bg>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5" name="Text Placeholder 3">
            <a:extLst>
              <a:ext uri="{FF2B5EF4-FFF2-40B4-BE49-F238E27FC236}">
                <a16:creationId xmlns:a16="http://schemas.microsoft.com/office/drawing/2014/main" id="{EC4F442B-69DF-641B-C9D3-1A79630C0AEB}"/>
              </a:ext>
            </a:extLst>
          </p:cNvPr>
          <p:cNvSpPr>
            <a:spLocks noGrp="1"/>
          </p:cNvSpPr>
          <p:nvPr>
            <p:ph type="body" sz="quarter" idx="10" hasCustomPrompt="1"/>
          </p:nvPr>
        </p:nvSpPr>
        <p:spPr>
          <a:xfrm>
            <a:off x="511106" y="486397"/>
            <a:ext cx="7678737" cy="3876675"/>
          </a:xfrm>
        </p:spPr>
        <p:txBody>
          <a:bodyPr/>
          <a:lstStyle>
            <a:lvl1pPr marL="0" indent="0">
              <a:buNone/>
              <a:defRPr sz="2800"/>
            </a:lvl1pPr>
          </a:lstStyle>
          <a:p>
            <a:r>
              <a:rPr lang="pt-PT" noProof="0"/>
              <a:t>“At Sonae, we have always recognised that we are part of a wide ecosystem that relies on scarce resources. Understanding this well is critical to ensure a better tomorrow, but also to achieve a superior performance and longevity. The days in which economic and social  value creation were separate considerations are long gone.</a:t>
            </a:r>
          </a:p>
        </p:txBody>
      </p:sp>
      <p:pic>
        <p:nvPicPr>
          <p:cNvPr id="2" name="Picture 1" descr="Logo&#10;&#10;Description automatically generated">
            <a:extLst>
              <a:ext uri="{FF2B5EF4-FFF2-40B4-BE49-F238E27FC236}">
                <a16:creationId xmlns:a16="http://schemas.microsoft.com/office/drawing/2014/main" id="{5CB9E2FA-C8FF-8756-B47D-9856728B74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601" y="5673004"/>
            <a:ext cx="1689100" cy="952500"/>
          </a:xfrm>
          <a:prstGeom prst="rect">
            <a:avLst/>
          </a:prstGeom>
        </p:spPr>
      </p:pic>
    </p:spTree>
    <p:extLst>
      <p:ext uri="{BB962C8B-B14F-4D97-AF65-F5344CB8AC3E}">
        <p14:creationId xmlns:p14="http://schemas.microsoft.com/office/powerpoint/2010/main" val="353036490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co - Texto Simples">
    <p:bg>
      <p:bgPr>
        <a:solidFill>
          <a:srgbClr val="FFFFFF"/>
        </a:solidFill>
        <a:effectLst/>
      </p:bgPr>
    </p:bg>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6" name="Text Placeholder 4">
            <a:extLst>
              <a:ext uri="{FF2B5EF4-FFF2-40B4-BE49-F238E27FC236}">
                <a16:creationId xmlns:a16="http://schemas.microsoft.com/office/drawing/2014/main" id="{30D1714A-2137-3917-DEEF-0E38FFF667CF}"/>
              </a:ext>
            </a:extLst>
          </p:cNvPr>
          <p:cNvSpPr>
            <a:spLocks noGrp="1"/>
          </p:cNvSpPr>
          <p:nvPr>
            <p:ph type="body" sz="quarter" idx="10" hasCustomPrompt="1"/>
          </p:nvPr>
        </p:nvSpPr>
        <p:spPr>
          <a:xfrm>
            <a:off x="505792" y="485545"/>
            <a:ext cx="4756633" cy="1620838"/>
          </a:xfrm>
        </p:spPr>
        <p:txBody>
          <a:bodyPr/>
          <a:lstStyle>
            <a:lvl1pPr marL="0" indent="0">
              <a:buNone/>
              <a:defRPr sz="2800"/>
            </a:lvl1pPr>
          </a:lstStyle>
          <a:p>
            <a:r>
              <a:rPr lang="pt-PT" noProof="0"/>
              <a:t>At Sonae, we have always recognised that we are part of a wide ecosystem that relies on scarce resources.</a:t>
            </a:r>
          </a:p>
        </p:txBody>
      </p:sp>
      <p:sp>
        <p:nvSpPr>
          <p:cNvPr id="9" name="Text Placeholder 7">
            <a:extLst>
              <a:ext uri="{FF2B5EF4-FFF2-40B4-BE49-F238E27FC236}">
                <a16:creationId xmlns:a16="http://schemas.microsoft.com/office/drawing/2014/main" id="{E7E69218-30A8-33FC-C54B-E6883B00C463}"/>
              </a:ext>
            </a:extLst>
          </p:cNvPr>
          <p:cNvSpPr>
            <a:spLocks noGrp="1"/>
          </p:cNvSpPr>
          <p:nvPr>
            <p:ph type="body" sz="quarter" idx="11" hasCustomPrompt="1"/>
          </p:nvPr>
        </p:nvSpPr>
        <p:spPr>
          <a:xfrm>
            <a:off x="6095999" y="485545"/>
            <a:ext cx="5545141" cy="3836988"/>
          </a:xfrm>
        </p:spPr>
        <p:txBody>
          <a:bodyPr/>
          <a:lstStyle>
            <a:lvl1pPr marL="0" indent="0">
              <a:buNone/>
              <a:defRPr/>
            </a:lvl1pPr>
          </a:lstStyle>
          <a:p>
            <a:r>
              <a:rPr lang="pt-PT" noProof="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a:t>
            </a:r>
          </a:p>
        </p:txBody>
      </p:sp>
      <p:pic>
        <p:nvPicPr>
          <p:cNvPr id="2" name="Picture 1" descr="Logo&#10;&#10;Description automatically generated">
            <a:extLst>
              <a:ext uri="{FF2B5EF4-FFF2-40B4-BE49-F238E27FC236}">
                <a16:creationId xmlns:a16="http://schemas.microsoft.com/office/drawing/2014/main" id="{C9135B3F-6336-7BA1-ABC5-87A01009E0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601" y="5673004"/>
            <a:ext cx="1689100" cy="952500"/>
          </a:xfrm>
          <a:prstGeom prst="rect">
            <a:avLst/>
          </a:prstGeom>
        </p:spPr>
      </p:pic>
    </p:spTree>
    <p:extLst>
      <p:ext uri="{BB962C8B-B14F-4D97-AF65-F5344CB8AC3E}">
        <p14:creationId xmlns:p14="http://schemas.microsoft.com/office/powerpoint/2010/main" val="4171596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Capa 02">
    <p:spTree>
      <p:nvGrpSpPr>
        <p:cNvPr id="1" name=""/>
        <p:cNvGrpSpPr/>
        <p:nvPr/>
      </p:nvGrpSpPr>
      <p:grpSpPr>
        <a:xfrm>
          <a:off x="0" y="0"/>
          <a:ext cx="0" cy="0"/>
          <a:chOff x="0" y="0"/>
          <a:chExt cx="0" cy="0"/>
        </a:xfrm>
      </p:grpSpPr>
      <p:pic>
        <p:nvPicPr>
          <p:cNvPr id="4" name="Picture 3" descr="A picture containing text, vector graphics&#10;&#10;Description automatically generated">
            <a:extLst>
              <a:ext uri="{FF2B5EF4-FFF2-40B4-BE49-F238E27FC236}">
                <a16:creationId xmlns:a16="http://schemas.microsoft.com/office/drawing/2014/main" id="{C131459B-8582-CC10-15B6-5577D1299F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2" name="Slide Number"/>
          <p:cNvSpPr txBox="1">
            <a:spLocks noGrp="1"/>
          </p:cNvSpPr>
          <p:nvPr>
            <p:ph type="sldNum" sz="quarter" idx="2"/>
          </p:nvPr>
        </p:nvSpPr>
        <p:spPr>
          <a:xfrm>
            <a:off x="11509019" y="6242129"/>
            <a:ext cx="275072" cy="276995"/>
          </a:xfrm>
          <a:prstGeom prst="rect">
            <a:avLst/>
          </a:prstGeom>
        </p:spPr>
        <p:txBody>
          <a:bodyPr/>
          <a:lstStyle/>
          <a:p>
            <a:fld id="{86CB4B4D-7CA3-9044-876B-883B54F8677D}" type="slidenum">
              <a:rPr lang="pt-PT" noProof="0"/>
              <a:t>‹#›</a:t>
            </a:fld>
            <a:endParaRPr lang="pt-PT" noProof="0"/>
          </a:p>
        </p:txBody>
      </p:sp>
      <p:sp>
        <p:nvSpPr>
          <p:cNvPr id="3" name="Text Placeholder 5">
            <a:extLst>
              <a:ext uri="{FF2B5EF4-FFF2-40B4-BE49-F238E27FC236}">
                <a16:creationId xmlns:a16="http://schemas.microsoft.com/office/drawing/2014/main" id="{D437AF3F-0354-A0E9-F21B-571F1B8E376B}"/>
              </a:ext>
            </a:extLst>
          </p:cNvPr>
          <p:cNvSpPr>
            <a:spLocks noGrp="1"/>
          </p:cNvSpPr>
          <p:nvPr>
            <p:ph type="body" sz="quarter" idx="11" hasCustomPrompt="1"/>
          </p:nvPr>
        </p:nvSpPr>
        <p:spPr>
          <a:xfrm>
            <a:off x="498071" y="510919"/>
            <a:ext cx="5380215" cy="1580394"/>
          </a:xfrm>
        </p:spPr>
        <p:txBody>
          <a:bodyPr/>
          <a:lstStyle>
            <a:lvl1pPr marL="0" indent="0">
              <a:lnSpc>
                <a:spcPts val="6000"/>
              </a:lnSpc>
              <a:spcBef>
                <a:spcPts val="0"/>
              </a:spcBef>
              <a:buNone/>
              <a:defRPr sz="6000">
                <a:latin typeface="+mj-lt"/>
              </a:defRPr>
            </a:lvl1pPr>
          </a:lstStyle>
          <a:p>
            <a:pPr lvl="0"/>
            <a:r>
              <a:rPr lang="pt-PT" noProof="0" dirty="0"/>
              <a:t>1º Nível/Título do documento</a:t>
            </a:r>
          </a:p>
        </p:txBody>
      </p:sp>
      <p:sp>
        <p:nvSpPr>
          <p:cNvPr id="6" name="Text Placeholder 22">
            <a:extLst>
              <a:ext uri="{FF2B5EF4-FFF2-40B4-BE49-F238E27FC236}">
                <a16:creationId xmlns:a16="http://schemas.microsoft.com/office/drawing/2014/main" id="{A7717F01-BCBE-E823-C530-675B6E20819F}"/>
              </a:ext>
            </a:extLst>
          </p:cNvPr>
          <p:cNvSpPr>
            <a:spLocks noGrp="1"/>
          </p:cNvSpPr>
          <p:nvPr>
            <p:ph type="body" sz="quarter" idx="13" hasCustomPrompt="1"/>
          </p:nvPr>
        </p:nvSpPr>
        <p:spPr>
          <a:xfrm>
            <a:off x="498071" y="3188648"/>
            <a:ext cx="6061075" cy="1282700"/>
          </a:xfrm>
        </p:spPr>
        <p:txBody>
          <a:bodyPr/>
          <a:lstStyle>
            <a:lvl1pPr marL="0" indent="0">
              <a:buNone/>
              <a:defRPr sz="1400">
                <a:latin typeface="+mn-lt"/>
              </a:defRPr>
            </a:lvl1pPr>
            <a:lvl2pPr marL="457200" indent="0">
              <a:buNone/>
              <a:defRPr/>
            </a:lvl2pPr>
          </a:lstStyle>
          <a:p>
            <a:r>
              <a:rPr lang="pt-PT" noProof="0"/>
              <a:t>3ºnível/Pequena descrição/outra informação</a:t>
            </a:r>
          </a:p>
        </p:txBody>
      </p:sp>
      <p:sp>
        <p:nvSpPr>
          <p:cNvPr id="7" name="Text Placeholder 22">
            <a:extLst>
              <a:ext uri="{FF2B5EF4-FFF2-40B4-BE49-F238E27FC236}">
                <a16:creationId xmlns:a16="http://schemas.microsoft.com/office/drawing/2014/main" id="{ED01A0B3-184E-3FC1-0882-64002D8C78D0}"/>
              </a:ext>
            </a:extLst>
          </p:cNvPr>
          <p:cNvSpPr>
            <a:spLocks noGrp="1"/>
          </p:cNvSpPr>
          <p:nvPr>
            <p:ph type="body" sz="quarter" idx="14" hasCustomPrompt="1"/>
          </p:nvPr>
        </p:nvSpPr>
        <p:spPr>
          <a:xfrm>
            <a:off x="498070" y="2276169"/>
            <a:ext cx="6061075" cy="727623"/>
          </a:xfrm>
        </p:spPr>
        <p:txBody>
          <a:bodyPr/>
          <a:lstStyle>
            <a:lvl1pPr marL="0" indent="0">
              <a:buNone/>
              <a:defRPr sz="2000">
                <a:latin typeface="+mn-lt"/>
              </a:defRPr>
            </a:lvl1pPr>
            <a:lvl2pPr marL="457200" indent="0">
              <a:buNone/>
              <a:defRPr/>
            </a:lvl2pPr>
          </a:lstStyle>
          <a:p>
            <a:r>
              <a:rPr lang="pt-PT" noProof="0"/>
              <a:t>2ºnível/Subtítulo do documento/</a:t>
            </a:r>
            <a:br>
              <a:rPr lang="pt-PT" noProof="0"/>
            </a:br>
            <a:r>
              <a:rPr lang="pt-PT" noProof="0"/>
              <a:t>departamento/outra informação.</a:t>
            </a:r>
          </a:p>
          <a:p>
            <a:endParaRPr lang="pt-PT" noProof="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anco - Titulo - Texto">
    <p:bg>
      <p:bgPr>
        <a:solidFill>
          <a:srgbClr val="FFFFFF"/>
        </a:solidFill>
        <a:effectLst/>
      </p:bgPr>
    </p:bg>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pic>
        <p:nvPicPr>
          <p:cNvPr id="4" name="Picture 3" descr="Logo&#10;&#10;Description automatically generated">
            <a:extLst>
              <a:ext uri="{FF2B5EF4-FFF2-40B4-BE49-F238E27FC236}">
                <a16:creationId xmlns:a16="http://schemas.microsoft.com/office/drawing/2014/main" id="{077B0C3F-FAC9-8ED0-D25C-2FBD81B493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601" y="5673004"/>
            <a:ext cx="1689100" cy="952500"/>
          </a:xfrm>
          <a:prstGeom prst="rect">
            <a:avLst/>
          </a:prstGeom>
        </p:spPr>
      </p:pic>
      <p:sp>
        <p:nvSpPr>
          <p:cNvPr id="3" name="Title 1">
            <a:extLst>
              <a:ext uri="{FF2B5EF4-FFF2-40B4-BE49-F238E27FC236}">
                <a16:creationId xmlns:a16="http://schemas.microsoft.com/office/drawing/2014/main" id="{FED63F43-73A4-32E8-7F87-CB7C95504B87}"/>
              </a:ext>
            </a:extLst>
          </p:cNvPr>
          <p:cNvSpPr>
            <a:spLocks noGrp="1"/>
          </p:cNvSpPr>
          <p:nvPr>
            <p:ph type="title" hasCustomPrompt="1"/>
          </p:nvPr>
        </p:nvSpPr>
        <p:spPr>
          <a:xfrm>
            <a:off x="510668" y="310034"/>
            <a:ext cx="5103989" cy="847085"/>
          </a:xfrm>
        </p:spPr>
        <p:txBody>
          <a:bodyPr/>
          <a:lstStyle>
            <a:lvl1pPr>
              <a:defRPr>
                <a:latin typeface="+mj-lt"/>
              </a:defRPr>
            </a:lvl1pPr>
          </a:lstStyle>
          <a:p>
            <a:r>
              <a:rPr lang="pt-PT" noProof="0"/>
              <a:t>Título da página</a:t>
            </a:r>
          </a:p>
        </p:txBody>
      </p:sp>
      <p:sp>
        <p:nvSpPr>
          <p:cNvPr id="9" name="Text Placeholder 7">
            <a:extLst>
              <a:ext uri="{FF2B5EF4-FFF2-40B4-BE49-F238E27FC236}">
                <a16:creationId xmlns:a16="http://schemas.microsoft.com/office/drawing/2014/main" id="{18D003AD-A459-4AA8-8529-D2E3054887E9}"/>
              </a:ext>
            </a:extLst>
          </p:cNvPr>
          <p:cNvSpPr>
            <a:spLocks noGrp="1"/>
          </p:cNvSpPr>
          <p:nvPr>
            <p:ph type="body" sz="quarter" idx="12" hasCustomPrompt="1"/>
          </p:nvPr>
        </p:nvSpPr>
        <p:spPr>
          <a:xfrm>
            <a:off x="510668" y="1253447"/>
            <a:ext cx="5103989" cy="4419557"/>
          </a:xfrm>
        </p:spPr>
        <p:txBody>
          <a:bodyPr/>
          <a:lstStyle>
            <a:lvl1pPr marL="0" indent="0">
              <a:buNone/>
              <a:defRPr>
                <a:latin typeface="+mn-lt"/>
              </a:defRPr>
            </a:lvl1pPr>
          </a:lstStyle>
          <a:p>
            <a:r>
              <a:rPr lang="pt-PT" noProof="0" dirty="0" err="1"/>
              <a:t>Lorem</a:t>
            </a:r>
            <a:r>
              <a:rPr lang="pt-PT" noProof="0" dirty="0"/>
              <a:t> </a:t>
            </a:r>
            <a:r>
              <a:rPr lang="pt-PT" noProof="0" dirty="0" err="1"/>
              <a:t>ipsum</a:t>
            </a:r>
            <a:r>
              <a:rPr lang="pt-PT" noProof="0" dirty="0"/>
              <a:t> </a:t>
            </a:r>
            <a:r>
              <a:rPr lang="pt-PT" noProof="0" dirty="0" err="1"/>
              <a:t>dolor</a:t>
            </a:r>
            <a:r>
              <a:rPr lang="pt-PT" noProof="0" dirty="0"/>
              <a:t> </a:t>
            </a:r>
            <a:r>
              <a:rPr lang="pt-PT" noProof="0" dirty="0" err="1"/>
              <a:t>sit</a:t>
            </a:r>
            <a:r>
              <a:rPr lang="pt-PT" noProof="0" dirty="0"/>
              <a:t> </a:t>
            </a:r>
            <a:r>
              <a:rPr lang="pt-PT" noProof="0" dirty="0" err="1"/>
              <a:t>amet</a:t>
            </a:r>
            <a:r>
              <a:rPr lang="pt-PT" noProof="0" dirty="0"/>
              <a:t>, </a:t>
            </a:r>
            <a:r>
              <a:rPr lang="pt-PT" noProof="0" dirty="0" err="1"/>
              <a:t>consectetuer</a:t>
            </a:r>
            <a:r>
              <a:rPr lang="pt-PT" noProof="0" dirty="0"/>
              <a:t> </a:t>
            </a:r>
            <a:r>
              <a:rPr lang="pt-PT" noProof="0" dirty="0" err="1"/>
              <a:t>adipiscing</a:t>
            </a:r>
            <a:r>
              <a:rPr lang="pt-PT" noProof="0" dirty="0"/>
              <a:t> </a:t>
            </a:r>
            <a:r>
              <a:rPr lang="pt-PT" noProof="0" dirty="0" err="1"/>
              <a:t>elit</a:t>
            </a:r>
            <a:r>
              <a:rPr lang="pt-PT" noProof="0" dirty="0"/>
              <a:t>, </a:t>
            </a:r>
            <a:r>
              <a:rPr lang="pt-PT" noProof="0" dirty="0" err="1"/>
              <a:t>sed</a:t>
            </a:r>
            <a:r>
              <a:rPr lang="pt-PT" noProof="0" dirty="0"/>
              <a:t> </a:t>
            </a:r>
            <a:r>
              <a:rPr lang="pt-PT" noProof="0" dirty="0" err="1"/>
              <a:t>diam</a:t>
            </a:r>
            <a:r>
              <a:rPr lang="pt-PT" noProof="0" dirty="0"/>
              <a:t> </a:t>
            </a:r>
            <a:r>
              <a:rPr lang="pt-PT" noProof="0" dirty="0" err="1"/>
              <a:t>nonummy</a:t>
            </a:r>
            <a:r>
              <a:rPr lang="pt-PT" noProof="0" dirty="0"/>
              <a:t> </a:t>
            </a:r>
            <a:r>
              <a:rPr lang="pt-PT" noProof="0" dirty="0" err="1"/>
              <a:t>nibh</a:t>
            </a:r>
            <a:r>
              <a:rPr lang="pt-PT" noProof="0" dirty="0"/>
              <a:t> </a:t>
            </a:r>
            <a:r>
              <a:rPr lang="pt-PT" noProof="0" dirty="0" err="1"/>
              <a:t>euismod</a:t>
            </a:r>
            <a:r>
              <a:rPr lang="pt-PT" noProof="0" dirty="0"/>
              <a:t> </a:t>
            </a:r>
            <a:r>
              <a:rPr lang="pt-PT" noProof="0" dirty="0" err="1"/>
              <a:t>tincidunt</a:t>
            </a:r>
            <a:r>
              <a:rPr lang="pt-PT" noProof="0" dirty="0"/>
              <a:t> ut </a:t>
            </a:r>
            <a:r>
              <a:rPr lang="pt-PT" noProof="0" dirty="0" err="1"/>
              <a:t>laoreet</a:t>
            </a:r>
            <a:r>
              <a:rPr lang="pt-PT" noProof="0" dirty="0"/>
              <a:t> </a:t>
            </a:r>
            <a:r>
              <a:rPr lang="pt-PT" noProof="0" dirty="0" err="1"/>
              <a:t>dolore</a:t>
            </a:r>
            <a:r>
              <a:rPr lang="pt-PT" noProof="0" dirty="0"/>
              <a:t> magna </a:t>
            </a:r>
            <a:r>
              <a:rPr lang="pt-PT" noProof="0" dirty="0" err="1"/>
              <a:t>aliquam</a:t>
            </a:r>
            <a:r>
              <a:rPr lang="pt-PT" noProof="0" dirty="0"/>
              <a:t> </a:t>
            </a:r>
            <a:r>
              <a:rPr lang="pt-PT" noProof="0" dirty="0" err="1"/>
              <a:t>erat</a:t>
            </a:r>
            <a:r>
              <a:rPr lang="pt-PT" noProof="0" dirty="0"/>
              <a:t> </a:t>
            </a:r>
            <a:r>
              <a:rPr lang="pt-PT" noProof="0" dirty="0" err="1"/>
              <a:t>volutpat</a:t>
            </a:r>
            <a:r>
              <a:rPr lang="pt-PT" noProof="0" dirty="0"/>
              <a:t>. Ut </a:t>
            </a:r>
            <a:r>
              <a:rPr lang="pt-PT" noProof="0" dirty="0" err="1"/>
              <a:t>wisi</a:t>
            </a:r>
            <a:r>
              <a:rPr lang="pt-PT" noProof="0" dirty="0"/>
              <a:t> </a:t>
            </a:r>
            <a:r>
              <a:rPr lang="pt-PT" noProof="0" dirty="0" err="1"/>
              <a:t>enim</a:t>
            </a:r>
            <a:r>
              <a:rPr lang="pt-PT" noProof="0" dirty="0"/>
              <a:t> ad </a:t>
            </a:r>
            <a:r>
              <a:rPr lang="pt-PT" noProof="0" dirty="0" err="1"/>
              <a:t>minim</a:t>
            </a:r>
            <a:r>
              <a:rPr lang="pt-PT" noProof="0" dirty="0"/>
              <a:t> </a:t>
            </a:r>
            <a:r>
              <a:rPr lang="pt-PT" noProof="0" dirty="0" err="1"/>
              <a:t>veniam</a:t>
            </a:r>
            <a:r>
              <a:rPr lang="pt-PT" noProof="0" dirty="0"/>
              <a:t>, quis </a:t>
            </a:r>
            <a:r>
              <a:rPr lang="pt-PT" noProof="0" dirty="0" err="1"/>
              <a:t>nostrud</a:t>
            </a:r>
            <a:r>
              <a:rPr lang="pt-PT" noProof="0" dirty="0"/>
              <a:t> exerci </a:t>
            </a:r>
            <a:r>
              <a:rPr lang="pt-PT" noProof="0" dirty="0" err="1"/>
              <a:t>tation</a:t>
            </a:r>
            <a:r>
              <a:rPr lang="pt-PT" noProof="0" dirty="0"/>
              <a:t> </a:t>
            </a:r>
            <a:r>
              <a:rPr lang="pt-PT" noProof="0" dirty="0" err="1"/>
              <a:t>ullamcorper</a:t>
            </a:r>
            <a:r>
              <a:rPr lang="pt-PT" noProof="0" dirty="0"/>
              <a:t> </a:t>
            </a:r>
            <a:r>
              <a:rPr lang="pt-PT" noProof="0" dirty="0" err="1"/>
              <a:t>suscipit</a:t>
            </a:r>
            <a:r>
              <a:rPr lang="pt-PT" noProof="0" dirty="0"/>
              <a:t> </a:t>
            </a:r>
            <a:r>
              <a:rPr lang="pt-PT" noProof="0" dirty="0" err="1"/>
              <a:t>lobortis</a:t>
            </a:r>
            <a:r>
              <a:rPr lang="pt-PT" noProof="0" dirty="0"/>
              <a:t> </a:t>
            </a:r>
            <a:r>
              <a:rPr lang="pt-PT" noProof="0" dirty="0" err="1"/>
              <a:t>nisl</a:t>
            </a:r>
            <a:r>
              <a:rPr lang="pt-PT" noProof="0" dirty="0"/>
              <a:t> ut </a:t>
            </a:r>
            <a:r>
              <a:rPr lang="pt-PT" noProof="0" dirty="0" err="1"/>
              <a:t>aliquip</a:t>
            </a:r>
            <a:r>
              <a:rPr lang="pt-PT" noProof="0" dirty="0"/>
              <a:t> </a:t>
            </a:r>
            <a:r>
              <a:rPr lang="pt-PT" noProof="0" dirty="0" err="1"/>
              <a:t>ex</a:t>
            </a:r>
            <a:r>
              <a:rPr lang="pt-PT" noProof="0" dirty="0"/>
              <a:t> </a:t>
            </a:r>
            <a:r>
              <a:rPr lang="pt-PT" noProof="0" dirty="0" err="1"/>
              <a:t>ea</a:t>
            </a:r>
            <a:r>
              <a:rPr lang="pt-PT" noProof="0" dirty="0"/>
              <a:t> </a:t>
            </a:r>
            <a:r>
              <a:rPr lang="pt-PT" noProof="0" dirty="0" err="1"/>
              <a:t>commodo</a:t>
            </a:r>
            <a:r>
              <a:rPr lang="pt-PT" noProof="0" dirty="0"/>
              <a:t> </a:t>
            </a:r>
            <a:r>
              <a:rPr lang="pt-PT" noProof="0" dirty="0" err="1"/>
              <a:t>consequat</a:t>
            </a:r>
            <a:r>
              <a:rPr lang="pt-PT" noProof="0" dirty="0"/>
              <a:t>. </a:t>
            </a:r>
            <a:r>
              <a:rPr lang="pt-PT" noProof="0" dirty="0" err="1"/>
              <a:t>Duis</a:t>
            </a:r>
            <a:r>
              <a:rPr lang="pt-PT" noProof="0" dirty="0"/>
              <a:t> </a:t>
            </a:r>
            <a:r>
              <a:rPr lang="pt-PT" noProof="0" dirty="0" err="1"/>
              <a:t>autem</a:t>
            </a:r>
            <a:r>
              <a:rPr lang="pt-PT" noProof="0" dirty="0"/>
              <a:t> </a:t>
            </a:r>
            <a:r>
              <a:rPr lang="pt-PT" noProof="0" dirty="0" err="1"/>
              <a:t>vel</a:t>
            </a:r>
            <a:r>
              <a:rPr lang="pt-PT" noProof="0" dirty="0"/>
              <a:t> </a:t>
            </a:r>
            <a:r>
              <a:rPr lang="pt-PT" noProof="0" dirty="0" err="1"/>
              <a:t>eum</a:t>
            </a:r>
            <a:r>
              <a:rPr lang="pt-PT" noProof="0" dirty="0"/>
              <a:t> </a:t>
            </a:r>
            <a:r>
              <a:rPr lang="pt-PT" noProof="0" dirty="0" err="1"/>
              <a:t>iriure</a:t>
            </a:r>
            <a:r>
              <a:rPr lang="pt-PT" noProof="0" dirty="0"/>
              <a:t> </a:t>
            </a:r>
            <a:r>
              <a:rPr lang="pt-PT" noProof="0" dirty="0" err="1"/>
              <a:t>dolor</a:t>
            </a:r>
            <a:r>
              <a:rPr lang="pt-PT" noProof="0" dirty="0"/>
              <a:t> in </a:t>
            </a:r>
            <a:r>
              <a:rPr lang="pt-PT" noProof="0" dirty="0" err="1"/>
              <a:t>hendrerit</a:t>
            </a:r>
            <a:r>
              <a:rPr lang="pt-PT" noProof="0" dirty="0"/>
              <a:t> in </a:t>
            </a:r>
            <a:r>
              <a:rPr lang="pt-PT" noProof="0" dirty="0" err="1"/>
              <a:t>vulputate</a:t>
            </a:r>
            <a:r>
              <a:rPr lang="pt-PT" noProof="0" dirty="0"/>
              <a:t> </a:t>
            </a:r>
            <a:r>
              <a:rPr lang="pt-PT" noProof="0" dirty="0" err="1"/>
              <a:t>velit</a:t>
            </a:r>
            <a:r>
              <a:rPr lang="pt-PT" noProof="0" dirty="0"/>
              <a:t> esse </a:t>
            </a:r>
            <a:r>
              <a:rPr lang="pt-PT" noProof="0" dirty="0" err="1"/>
              <a:t>molestie</a:t>
            </a:r>
            <a:r>
              <a:rPr lang="pt-PT" noProof="0" dirty="0"/>
              <a:t> </a:t>
            </a:r>
            <a:r>
              <a:rPr lang="pt-PT" noProof="0" dirty="0" err="1"/>
              <a:t>consequat</a:t>
            </a:r>
            <a:r>
              <a:rPr lang="pt-PT" noProof="0" dirty="0"/>
              <a:t>, </a:t>
            </a:r>
            <a:r>
              <a:rPr lang="pt-PT" noProof="0" dirty="0" err="1"/>
              <a:t>vel</a:t>
            </a:r>
            <a:r>
              <a:rPr lang="pt-PT" noProof="0" dirty="0"/>
              <a:t> </a:t>
            </a:r>
            <a:r>
              <a:rPr lang="pt-PT" noProof="0" dirty="0" err="1"/>
              <a:t>illum</a:t>
            </a:r>
            <a:r>
              <a:rPr lang="pt-PT" noProof="0" dirty="0"/>
              <a:t> </a:t>
            </a:r>
            <a:r>
              <a:rPr lang="pt-PT" noProof="0" dirty="0" err="1"/>
              <a:t>dolore</a:t>
            </a:r>
            <a:r>
              <a:rPr lang="pt-PT" noProof="0" dirty="0"/>
              <a:t> eu </a:t>
            </a:r>
            <a:r>
              <a:rPr lang="pt-PT" noProof="0" dirty="0" err="1"/>
              <a:t>feugiat</a:t>
            </a:r>
            <a:r>
              <a:rPr lang="pt-PT" noProof="0" dirty="0"/>
              <a:t> </a:t>
            </a:r>
            <a:r>
              <a:rPr lang="pt-PT" noProof="0" dirty="0" err="1"/>
              <a:t>nulla</a:t>
            </a:r>
            <a:r>
              <a:rPr lang="pt-PT" noProof="0" dirty="0"/>
              <a:t> </a:t>
            </a:r>
            <a:r>
              <a:rPr lang="pt-PT" noProof="0" dirty="0" err="1"/>
              <a:t>facilisis</a:t>
            </a:r>
            <a:r>
              <a:rPr lang="pt-PT" noProof="0" dirty="0"/>
              <a:t> </a:t>
            </a:r>
            <a:r>
              <a:rPr lang="pt-PT" noProof="0" dirty="0" err="1"/>
              <a:t>at</a:t>
            </a:r>
            <a:r>
              <a:rPr lang="pt-PT" noProof="0" dirty="0"/>
              <a:t> vero eros </a:t>
            </a:r>
            <a:r>
              <a:rPr lang="pt-PT" noProof="0" dirty="0" err="1"/>
              <a:t>et</a:t>
            </a:r>
            <a:r>
              <a:rPr lang="pt-PT" noProof="0" dirty="0"/>
              <a:t> </a:t>
            </a:r>
            <a:r>
              <a:rPr lang="pt-PT" noProof="0" dirty="0" err="1"/>
              <a:t>accumsan</a:t>
            </a:r>
            <a:r>
              <a:rPr lang="pt-PT" noProof="0" dirty="0"/>
              <a:t> </a:t>
            </a:r>
            <a:r>
              <a:rPr lang="pt-PT" noProof="0" dirty="0" err="1"/>
              <a:t>et</a:t>
            </a:r>
            <a:r>
              <a:rPr lang="pt-PT" noProof="0" dirty="0"/>
              <a:t> </a:t>
            </a:r>
            <a:r>
              <a:rPr lang="pt-PT" noProof="0" dirty="0" err="1"/>
              <a:t>iusto</a:t>
            </a:r>
            <a:r>
              <a:rPr lang="pt-PT" noProof="0" dirty="0"/>
              <a:t> odio </a:t>
            </a:r>
            <a:r>
              <a:rPr lang="pt-PT" noProof="0" dirty="0" err="1"/>
              <a:t>dignissim</a:t>
            </a:r>
            <a:r>
              <a:rPr lang="pt-PT" noProof="0" dirty="0"/>
              <a:t> qui </a:t>
            </a:r>
            <a:r>
              <a:rPr lang="pt-PT" noProof="0" dirty="0" err="1"/>
              <a:t>blandit</a:t>
            </a:r>
            <a:r>
              <a:rPr lang="pt-PT" noProof="0" dirty="0"/>
              <a:t> </a:t>
            </a:r>
            <a:r>
              <a:rPr lang="pt-PT" noProof="0" dirty="0" err="1"/>
              <a:t>praesent</a:t>
            </a:r>
            <a:r>
              <a:rPr lang="pt-PT" noProof="0" dirty="0"/>
              <a:t> </a:t>
            </a:r>
            <a:r>
              <a:rPr lang="pt-PT" noProof="0" dirty="0" err="1"/>
              <a:t>luptatum</a:t>
            </a:r>
            <a:r>
              <a:rPr lang="pt-PT" noProof="0" dirty="0"/>
              <a:t> </a:t>
            </a:r>
            <a:r>
              <a:rPr lang="pt-PT" noProof="0" dirty="0" err="1"/>
              <a:t>zzril</a:t>
            </a:r>
            <a:r>
              <a:rPr lang="pt-PT" noProof="0" dirty="0"/>
              <a:t> </a:t>
            </a:r>
            <a:r>
              <a:rPr lang="pt-PT" noProof="0" dirty="0" err="1"/>
              <a:t>delenit</a:t>
            </a:r>
            <a:r>
              <a:rPr lang="pt-PT" noProof="0" dirty="0"/>
              <a:t> augue </a:t>
            </a:r>
            <a:r>
              <a:rPr lang="pt-PT" noProof="0" dirty="0" err="1"/>
              <a:t>duis</a:t>
            </a:r>
            <a:r>
              <a:rPr lang="pt-PT" noProof="0" dirty="0"/>
              <a:t> </a:t>
            </a:r>
            <a:r>
              <a:rPr lang="pt-PT" noProof="0" dirty="0" err="1"/>
              <a:t>dolore</a:t>
            </a:r>
            <a:r>
              <a:rPr lang="pt-PT" noProof="0" dirty="0"/>
              <a:t> te </a:t>
            </a:r>
            <a:r>
              <a:rPr lang="pt-PT" noProof="0" dirty="0" err="1"/>
              <a:t>feugait</a:t>
            </a:r>
            <a:r>
              <a:rPr lang="pt-PT" noProof="0" dirty="0"/>
              <a:t> </a:t>
            </a:r>
            <a:r>
              <a:rPr lang="pt-PT" noProof="0" dirty="0" err="1"/>
              <a:t>nulla</a:t>
            </a:r>
            <a:r>
              <a:rPr lang="pt-PT" noProof="0" dirty="0"/>
              <a:t> </a:t>
            </a:r>
            <a:r>
              <a:rPr lang="pt-PT" noProof="0" dirty="0" err="1"/>
              <a:t>facilisi</a:t>
            </a:r>
            <a:r>
              <a:rPr lang="pt-PT" noProof="0" dirty="0"/>
              <a:t>.</a:t>
            </a:r>
          </a:p>
        </p:txBody>
      </p:sp>
    </p:spTree>
    <p:extLst>
      <p:ext uri="{BB962C8B-B14F-4D97-AF65-F5344CB8AC3E}">
        <p14:creationId xmlns:p14="http://schemas.microsoft.com/office/powerpoint/2010/main" val="99141950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ranco - Titulo">
    <p:bg>
      <p:bgPr>
        <a:solidFill>
          <a:srgbClr val="FFFFFF"/>
        </a:solidFill>
        <a:effectLst/>
      </p:bgPr>
    </p:bg>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pic>
        <p:nvPicPr>
          <p:cNvPr id="2" name="Picture 1" descr="Logo&#10;&#10;Description automatically generated">
            <a:extLst>
              <a:ext uri="{FF2B5EF4-FFF2-40B4-BE49-F238E27FC236}">
                <a16:creationId xmlns:a16="http://schemas.microsoft.com/office/drawing/2014/main" id="{848240D2-C57A-118F-585A-ED5100E91B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601" y="5673004"/>
            <a:ext cx="1689100" cy="952500"/>
          </a:xfrm>
          <a:prstGeom prst="rect">
            <a:avLst/>
          </a:prstGeom>
        </p:spPr>
      </p:pic>
      <p:sp>
        <p:nvSpPr>
          <p:cNvPr id="3" name="Title 1">
            <a:extLst>
              <a:ext uri="{FF2B5EF4-FFF2-40B4-BE49-F238E27FC236}">
                <a16:creationId xmlns:a16="http://schemas.microsoft.com/office/drawing/2014/main" id="{6E260A28-E1AA-6756-1947-5B618A6B39BE}"/>
              </a:ext>
            </a:extLst>
          </p:cNvPr>
          <p:cNvSpPr>
            <a:spLocks noGrp="1"/>
          </p:cNvSpPr>
          <p:nvPr>
            <p:ph type="title" hasCustomPrompt="1"/>
          </p:nvPr>
        </p:nvSpPr>
        <p:spPr>
          <a:xfrm>
            <a:off x="510668" y="310034"/>
            <a:ext cx="11131200" cy="847085"/>
          </a:xfrm>
        </p:spPr>
        <p:txBody>
          <a:bodyPr/>
          <a:lstStyle>
            <a:lvl1pPr>
              <a:defRPr>
                <a:latin typeface="+mj-lt"/>
              </a:defRPr>
            </a:lvl1pPr>
          </a:lstStyle>
          <a:p>
            <a:r>
              <a:rPr lang="pt-PT" noProof="0"/>
              <a:t>Título da página</a:t>
            </a:r>
          </a:p>
        </p:txBody>
      </p:sp>
      <p:sp>
        <p:nvSpPr>
          <p:cNvPr id="5" name="Body Level One…">
            <a:extLst>
              <a:ext uri="{FF2B5EF4-FFF2-40B4-BE49-F238E27FC236}">
                <a16:creationId xmlns:a16="http://schemas.microsoft.com/office/drawing/2014/main" id="{9A723907-2B3C-4262-AFF6-10B32F6AF9BE}"/>
              </a:ext>
            </a:extLst>
          </p:cNvPr>
          <p:cNvSpPr txBox="1">
            <a:spLocks noGrp="1"/>
          </p:cNvSpPr>
          <p:nvPr>
            <p:ph type="body" sz="quarter" idx="1" hasCustomPrompt="1"/>
          </p:nvPr>
        </p:nvSpPr>
        <p:spPr>
          <a:xfrm>
            <a:off x="1975209" y="5880847"/>
            <a:ext cx="9436862" cy="570408"/>
          </a:xfrm>
          <a:prstGeom prst="rect">
            <a:avLst/>
          </a:prstGeom>
        </p:spPr>
        <p:txBody>
          <a:bodyPr wrap="square" lIns="0" tIns="0" rIns="0" bIns="0" anchor="t" anchorCtr="0">
            <a:noAutofit/>
          </a:bodyPr>
          <a:lstStyle>
            <a:lvl1pPr marL="0" indent="0">
              <a:spcBef>
                <a:spcPts val="0"/>
              </a:spcBef>
              <a:buSzTx/>
              <a:buFontTx/>
              <a:buNone/>
              <a:defRPr sz="800">
                <a:latin typeface="+mj-lt"/>
                <a:ea typeface="+mj-ea"/>
                <a:cs typeface="+mj-cs"/>
                <a:sym typeface="Arial"/>
              </a:defRPr>
            </a:lvl1pPr>
            <a:lvl2pPr marL="0" indent="0">
              <a:buSzTx/>
              <a:buFontTx/>
              <a:buNone/>
              <a:defRPr sz="800">
                <a:latin typeface="+mj-lt"/>
                <a:ea typeface="+mj-ea"/>
                <a:cs typeface="+mj-cs"/>
                <a:sym typeface="Arial"/>
              </a:defRPr>
            </a:lvl2pPr>
            <a:lvl3pPr marL="0" indent="0">
              <a:buSzTx/>
              <a:buFontTx/>
              <a:buNone/>
              <a:defRPr sz="800">
                <a:latin typeface="+mj-lt"/>
                <a:ea typeface="+mj-ea"/>
                <a:cs typeface="+mj-cs"/>
                <a:sym typeface="Arial"/>
              </a:defRPr>
            </a:lvl3pPr>
            <a:lvl4pPr marL="0" indent="0">
              <a:buSzTx/>
              <a:buFontTx/>
              <a:buNone/>
              <a:defRPr sz="800">
                <a:latin typeface="+mj-lt"/>
                <a:ea typeface="+mj-ea"/>
                <a:cs typeface="+mj-cs"/>
                <a:sym typeface="Arial"/>
              </a:defRPr>
            </a:lvl4pPr>
            <a:lvl5pPr marL="0" indent="0">
              <a:buSzTx/>
              <a:buFontTx/>
              <a:buNone/>
              <a:defRPr sz="800">
                <a:latin typeface="+mj-lt"/>
                <a:ea typeface="+mj-ea"/>
                <a:cs typeface="+mj-cs"/>
                <a:sym typeface="Arial"/>
              </a:defRPr>
            </a:lvl5pPr>
          </a:lstStyle>
          <a:p>
            <a:r>
              <a:rPr lang="pt-PT" noProof="0"/>
              <a:t>Legenda</a:t>
            </a:r>
          </a:p>
        </p:txBody>
      </p:sp>
      <p:sp>
        <p:nvSpPr>
          <p:cNvPr id="6" name="Text Placeholder 7">
            <a:extLst>
              <a:ext uri="{FF2B5EF4-FFF2-40B4-BE49-F238E27FC236}">
                <a16:creationId xmlns:a16="http://schemas.microsoft.com/office/drawing/2014/main" id="{727E2BA8-0721-471F-93BB-E43BA0BBA205}"/>
              </a:ext>
            </a:extLst>
          </p:cNvPr>
          <p:cNvSpPr>
            <a:spLocks noGrp="1"/>
          </p:cNvSpPr>
          <p:nvPr>
            <p:ph type="body" sz="quarter" idx="12" hasCustomPrompt="1"/>
          </p:nvPr>
        </p:nvSpPr>
        <p:spPr>
          <a:xfrm>
            <a:off x="510667" y="1205986"/>
            <a:ext cx="11130472" cy="392525"/>
          </a:xfrm>
        </p:spPr>
        <p:txBody>
          <a:bodyPr anchor="ctr" anchorCtr="0"/>
          <a:lstStyle>
            <a:lvl1pPr marL="0" indent="0">
              <a:buNone/>
              <a:defRPr sz="2000">
                <a:latin typeface="+mn-lt"/>
              </a:defRPr>
            </a:lvl1pPr>
          </a:lstStyle>
          <a:p>
            <a:r>
              <a:rPr lang="pt-PT" noProof="0" dirty="0"/>
              <a:t>Subtítulo</a:t>
            </a:r>
          </a:p>
        </p:txBody>
      </p:sp>
    </p:spTree>
    <p:extLst>
      <p:ext uri="{BB962C8B-B14F-4D97-AF65-F5344CB8AC3E}">
        <p14:creationId xmlns:p14="http://schemas.microsoft.com/office/powerpoint/2010/main" val="374263988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ranco - Titulo - Texto - Alt">
    <p:bg>
      <p:bgPr>
        <a:solidFill>
          <a:srgbClr val="FFFFFF"/>
        </a:solidFill>
        <a:effectLst/>
      </p:bgPr>
    </p:bg>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pic>
        <p:nvPicPr>
          <p:cNvPr id="2" name="Picture 1" descr="Logo&#10;&#10;Description automatically generated">
            <a:extLst>
              <a:ext uri="{FF2B5EF4-FFF2-40B4-BE49-F238E27FC236}">
                <a16:creationId xmlns:a16="http://schemas.microsoft.com/office/drawing/2014/main" id="{8544F4C8-564A-C2B7-0718-32E0C7879B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601" y="5673004"/>
            <a:ext cx="1689100" cy="952500"/>
          </a:xfrm>
          <a:prstGeom prst="rect">
            <a:avLst/>
          </a:prstGeom>
        </p:spPr>
      </p:pic>
      <p:sp>
        <p:nvSpPr>
          <p:cNvPr id="5" name="Title 1">
            <a:extLst>
              <a:ext uri="{FF2B5EF4-FFF2-40B4-BE49-F238E27FC236}">
                <a16:creationId xmlns:a16="http://schemas.microsoft.com/office/drawing/2014/main" id="{E0D56E0F-5528-8F7D-2FED-326F9772C10D}"/>
              </a:ext>
            </a:extLst>
          </p:cNvPr>
          <p:cNvSpPr>
            <a:spLocks noGrp="1"/>
          </p:cNvSpPr>
          <p:nvPr>
            <p:ph type="title" hasCustomPrompt="1"/>
          </p:nvPr>
        </p:nvSpPr>
        <p:spPr>
          <a:xfrm>
            <a:off x="6537151" y="310034"/>
            <a:ext cx="5103989" cy="847085"/>
          </a:xfrm>
        </p:spPr>
        <p:txBody>
          <a:bodyPr/>
          <a:lstStyle>
            <a:lvl1pPr>
              <a:defRPr>
                <a:latin typeface="+mj-lt"/>
              </a:defRPr>
            </a:lvl1pPr>
          </a:lstStyle>
          <a:p>
            <a:r>
              <a:rPr lang="pt-PT" noProof="0"/>
              <a:t>Título da página</a:t>
            </a:r>
          </a:p>
        </p:txBody>
      </p:sp>
      <p:sp>
        <p:nvSpPr>
          <p:cNvPr id="6" name="Text Placeholder 7">
            <a:extLst>
              <a:ext uri="{FF2B5EF4-FFF2-40B4-BE49-F238E27FC236}">
                <a16:creationId xmlns:a16="http://schemas.microsoft.com/office/drawing/2014/main" id="{6F857B19-D7DD-4AF3-0ACF-77D6D9624E04}"/>
              </a:ext>
            </a:extLst>
          </p:cNvPr>
          <p:cNvSpPr>
            <a:spLocks noGrp="1"/>
          </p:cNvSpPr>
          <p:nvPr>
            <p:ph type="body" sz="quarter" idx="12" hasCustomPrompt="1"/>
          </p:nvPr>
        </p:nvSpPr>
        <p:spPr>
          <a:xfrm>
            <a:off x="6537151" y="1253447"/>
            <a:ext cx="5103989" cy="4419557"/>
          </a:xfrm>
        </p:spPr>
        <p:txBody>
          <a:bodyPr/>
          <a:lstStyle>
            <a:lvl1pPr marL="0" indent="0">
              <a:buNone/>
              <a:defRPr>
                <a:latin typeface="+mn-lt"/>
              </a:defRPr>
            </a:lvl1pPr>
          </a:lstStyle>
          <a:p>
            <a:r>
              <a:rPr lang="pt-PT" noProof="0" dirty="0" err="1"/>
              <a:t>Lorem</a:t>
            </a:r>
            <a:r>
              <a:rPr lang="pt-PT" noProof="0" dirty="0"/>
              <a:t> </a:t>
            </a:r>
            <a:r>
              <a:rPr lang="pt-PT" noProof="0" dirty="0" err="1"/>
              <a:t>ipsum</a:t>
            </a:r>
            <a:r>
              <a:rPr lang="pt-PT" noProof="0" dirty="0"/>
              <a:t> </a:t>
            </a:r>
            <a:r>
              <a:rPr lang="pt-PT" noProof="0" dirty="0" err="1"/>
              <a:t>dolor</a:t>
            </a:r>
            <a:r>
              <a:rPr lang="pt-PT" noProof="0" dirty="0"/>
              <a:t> </a:t>
            </a:r>
            <a:r>
              <a:rPr lang="pt-PT" noProof="0" dirty="0" err="1"/>
              <a:t>sit</a:t>
            </a:r>
            <a:r>
              <a:rPr lang="pt-PT" noProof="0" dirty="0"/>
              <a:t> </a:t>
            </a:r>
            <a:r>
              <a:rPr lang="pt-PT" noProof="0" dirty="0" err="1"/>
              <a:t>amet</a:t>
            </a:r>
            <a:r>
              <a:rPr lang="pt-PT" noProof="0" dirty="0"/>
              <a:t>, </a:t>
            </a:r>
            <a:r>
              <a:rPr lang="pt-PT" noProof="0" dirty="0" err="1"/>
              <a:t>consectetuer</a:t>
            </a:r>
            <a:r>
              <a:rPr lang="pt-PT" noProof="0" dirty="0"/>
              <a:t> </a:t>
            </a:r>
            <a:r>
              <a:rPr lang="pt-PT" noProof="0" dirty="0" err="1"/>
              <a:t>adipiscing</a:t>
            </a:r>
            <a:r>
              <a:rPr lang="pt-PT" noProof="0" dirty="0"/>
              <a:t> </a:t>
            </a:r>
            <a:r>
              <a:rPr lang="pt-PT" noProof="0" dirty="0" err="1"/>
              <a:t>elit</a:t>
            </a:r>
            <a:r>
              <a:rPr lang="pt-PT" noProof="0" dirty="0"/>
              <a:t>, </a:t>
            </a:r>
            <a:r>
              <a:rPr lang="pt-PT" noProof="0" dirty="0" err="1"/>
              <a:t>sed</a:t>
            </a:r>
            <a:r>
              <a:rPr lang="pt-PT" noProof="0" dirty="0"/>
              <a:t> </a:t>
            </a:r>
            <a:r>
              <a:rPr lang="pt-PT" noProof="0" dirty="0" err="1"/>
              <a:t>diam</a:t>
            </a:r>
            <a:r>
              <a:rPr lang="pt-PT" noProof="0" dirty="0"/>
              <a:t> </a:t>
            </a:r>
            <a:r>
              <a:rPr lang="pt-PT" noProof="0" dirty="0" err="1"/>
              <a:t>nonummy</a:t>
            </a:r>
            <a:r>
              <a:rPr lang="pt-PT" noProof="0" dirty="0"/>
              <a:t> </a:t>
            </a:r>
            <a:r>
              <a:rPr lang="pt-PT" noProof="0" dirty="0" err="1"/>
              <a:t>nibh</a:t>
            </a:r>
            <a:r>
              <a:rPr lang="pt-PT" noProof="0" dirty="0"/>
              <a:t> </a:t>
            </a:r>
            <a:r>
              <a:rPr lang="pt-PT" noProof="0" dirty="0" err="1"/>
              <a:t>euismod</a:t>
            </a:r>
            <a:r>
              <a:rPr lang="pt-PT" noProof="0" dirty="0"/>
              <a:t> </a:t>
            </a:r>
            <a:r>
              <a:rPr lang="pt-PT" noProof="0" dirty="0" err="1"/>
              <a:t>tincidunt</a:t>
            </a:r>
            <a:r>
              <a:rPr lang="pt-PT" noProof="0" dirty="0"/>
              <a:t> ut </a:t>
            </a:r>
            <a:r>
              <a:rPr lang="pt-PT" noProof="0" dirty="0" err="1"/>
              <a:t>laoreet</a:t>
            </a:r>
            <a:r>
              <a:rPr lang="pt-PT" noProof="0" dirty="0"/>
              <a:t> </a:t>
            </a:r>
            <a:r>
              <a:rPr lang="pt-PT" noProof="0" dirty="0" err="1"/>
              <a:t>dolore</a:t>
            </a:r>
            <a:r>
              <a:rPr lang="pt-PT" noProof="0" dirty="0"/>
              <a:t> magna </a:t>
            </a:r>
            <a:r>
              <a:rPr lang="pt-PT" noProof="0" dirty="0" err="1"/>
              <a:t>aliquam</a:t>
            </a:r>
            <a:r>
              <a:rPr lang="pt-PT" noProof="0" dirty="0"/>
              <a:t> </a:t>
            </a:r>
            <a:r>
              <a:rPr lang="pt-PT" noProof="0" dirty="0" err="1"/>
              <a:t>erat</a:t>
            </a:r>
            <a:r>
              <a:rPr lang="pt-PT" noProof="0" dirty="0"/>
              <a:t> </a:t>
            </a:r>
            <a:r>
              <a:rPr lang="pt-PT" noProof="0" dirty="0" err="1"/>
              <a:t>volutpat</a:t>
            </a:r>
            <a:r>
              <a:rPr lang="pt-PT" noProof="0" dirty="0"/>
              <a:t>. Ut </a:t>
            </a:r>
            <a:r>
              <a:rPr lang="pt-PT" noProof="0" dirty="0" err="1"/>
              <a:t>wisi</a:t>
            </a:r>
            <a:r>
              <a:rPr lang="pt-PT" noProof="0" dirty="0"/>
              <a:t> </a:t>
            </a:r>
            <a:r>
              <a:rPr lang="pt-PT" noProof="0" dirty="0" err="1"/>
              <a:t>enim</a:t>
            </a:r>
            <a:r>
              <a:rPr lang="pt-PT" noProof="0" dirty="0"/>
              <a:t> ad </a:t>
            </a:r>
            <a:r>
              <a:rPr lang="pt-PT" noProof="0" dirty="0" err="1"/>
              <a:t>minim</a:t>
            </a:r>
            <a:r>
              <a:rPr lang="pt-PT" noProof="0" dirty="0"/>
              <a:t> </a:t>
            </a:r>
            <a:r>
              <a:rPr lang="pt-PT" noProof="0" dirty="0" err="1"/>
              <a:t>veniam</a:t>
            </a:r>
            <a:r>
              <a:rPr lang="pt-PT" noProof="0" dirty="0"/>
              <a:t>, quis </a:t>
            </a:r>
            <a:r>
              <a:rPr lang="pt-PT" noProof="0" dirty="0" err="1"/>
              <a:t>nostrud</a:t>
            </a:r>
            <a:r>
              <a:rPr lang="pt-PT" noProof="0" dirty="0"/>
              <a:t> exerci </a:t>
            </a:r>
            <a:r>
              <a:rPr lang="pt-PT" noProof="0" dirty="0" err="1"/>
              <a:t>tation</a:t>
            </a:r>
            <a:r>
              <a:rPr lang="pt-PT" noProof="0" dirty="0"/>
              <a:t> </a:t>
            </a:r>
            <a:r>
              <a:rPr lang="pt-PT" noProof="0" dirty="0" err="1"/>
              <a:t>ullamcorper</a:t>
            </a:r>
            <a:r>
              <a:rPr lang="pt-PT" noProof="0" dirty="0"/>
              <a:t> </a:t>
            </a:r>
            <a:r>
              <a:rPr lang="pt-PT" noProof="0" dirty="0" err="1"/>
              <a:t>suscipit</a:t>
            </a:r>
            <a:r>
              <a:rPr lang="pt-PT" noProof="0" dirty="0"/>
              <a:t> </a:t>
            </a:r>
            <a:r>
              <a:rPr lang="pt-PT" noProof="0" dirty="0" err="1"/>
              <a:t>lobortis</a:t>
            </a:r>
            <a:r>
              <a:rPr lang="pt-PT" noProof="0" dirty="0"/>
              <a:t> </a:t>
            </a:r>
            <a:r>
              <a:rPr lang="pt-PT" noProof="0" dirty="0" err="1"/>
              <a:t>nisl</a:t>
            </a:r>
            <a:r>
              <a:rPr lang="pt-PT" noProof="0" dirty="0"/>
              <a:t> ut </a:t>
            </a:r>
            <a:r>
              <a:rPr lang="pt-PT" noProof="0" dirty="0" err="1"/>
              <a:t>aliquip</a:t>
            </a:r>
            <a:r>
              <a:rPr lang="pt-PT" noProof="0" dirty="0"/>
              <a:t> </a:t>
            </a:r>
            <a:r>
              <a:rPr lang="pt-PT" noProof="0" dirty="0" err="1"/>
              <a:t>ex</a:t>
            </a:r>
            <a:r>
              <a:rPr lang="pt-PT" noProof="0" dirty="0"/>
              <a:t> </a:t>
            </a:r>
            <a:r>
              <a:rPr lang="pt-PT" noProof="0" dirty="0" err="1"/>
              <a:t>ea</a:t>
            </a:r>
            <a:r>
              <a:rPr lang="pt-PT" noProof="0" dirty="0"/>
              <a:t> </a:t>
            </a:r>
            <a:r>
              <a:rPr lang="pt-PT" noProof="0" dirty="0" err="1"/>
              <a:t>commodo</a:t>
            </a:r>
            <a:r>
              <a:rPr lang="pt-PT" noProof="0" dirty="0"/>
              <a:t> </a:t>
            </a:r>
            <a:r>
              <a:rPr lang="pt-PT" noProof="0" dirty="0" err="1"/>
              <a:t>consequat</a:t>
            </a:r>
            <a:r>
              <a:rPr lang="pt-PT" noProof="0" dirty="0"/>
              <a:t>. </a:t>
            </a:r>
            <a:r>
              <a:rPr lang="pt-PT" noProof="0" dirty="0" err="1"/>
              <a:t>Duis</a:t>
            </a:r>
            <a:r>
              <a:rPr lang="pt-PT" noProof="0" dirty="0"/>
              <a:t> </a:t>
            </a:r>
            <a:r>
              <a:rPr lang="pt-PT" noProof="0" dirty="0" err="1"/>
              <a:t>autem</a:t>
            </a:r>
            <a:r>
              <a:rPr lang="pt-PT" noProof="0" dirty="0"/>
              <a:t> </a:t>
            </a:r>
            <a:r>
              <a:rPr lang="pt-PT" noProof="0" dirty="0" err="1"/>
              <a:t>vel</a:t>
            </a:r>
            <a:r>
              <a:rPr lang="pt-PT" noProof="0" dirty="0"/>
              <a:t> </a:t>
            </a:r>
            <a:r>
              <a:rPr lang="pt-PT" noProof="0" dirty="0" err="1"/>
              <a:t>eum</a:t>
            </a:r>
            <a:r>
              <a:rPr lang="pt-PT" noProof="0" dirty="0"/>
              <a:t> </a:t>
            </a:r>
            <a:r>
              <a:rPr lang="pt-PT" noProof="0" dirty="0" err="1"/>
              <a:t>iriure</a:t>
            </a:r>
            <a:r>
              <a:rPr lang="pt-PT" noProof="0" dirty="0"/>
              <a:t> </a:t>
            </a:r>
            <a:r>
              <a:rPr lang="pt-PT" noProof="0" dirty="0" err="1"/>
              <a:t>dolor</a:t>
            </a:r>
            <a:r>
              <a:rPr lang="pt-PT" noProof="0" dirty="0"/>
              <a:t> in </a:t>
            </a:r>
            <a:r>
              <a:rPr lang="pt-PT" noProof="0" dirty="0" err="1"/>
              <a:t>hendrerit</a:t>
            </a:r>
            <a:r>
              <a:rPr lang="pt-PT" noProof="0" dirty="0"/>
              <a:t> in </a:t>
            </a:r>
            <a:r>
              <a:rPr lang="pt-PT" noProof="0" dirty="0" err="1"/>
              <a:t>vulputate</a:t>
            </a:r>
            <a:r>
              <a:rPr lang="pt-PT" noProof="0" dirty="0"/>
              <a:t> </a:t>
            </a:r>
            <a:r>
              <a:rPr lang="pt-PT" noProof="0" dirty="0" err="1"/>
              <a:t>velit</a:t>
            </a:r>
            <a:r>
              <a:rPr lang="pt-PT" noProof="0" dirty="0"/>
              <a:t> esse </a:t>
            </a:r>
            <a:r>
              <a:rPr lang="pt-PT" noProof="0" dirty="0" err="1"/>
              <a:t>molestie</a:t>
            </a:r>
            <a:r>
              <a:rPr lang="pt-PT" noProof="0" dirty="0"/>
              <a:t> </a:t>
            </a:r>
            <a:r>
              <a:rPr lang="pt-PT" noProof="0" dirty="0" err="1"/>
              <a:t>consequat</a:t>
            </a:r>
            <a:r>
              <a:rPr lang="pt-PT" noProof="0" dirty="0"/>
              <a:t>, </a:t>
            </a:r>
            <a:r>
              <a:rPr lang="pt-PT" noProof="0" dirty="0" err="1"/>
              <a:t>vel</a:t>
            </a:r>
            <a:r>
              <a:rPr lang="pt-PT" noProof="0" dirty="0"/>
              <a:t> </a:t>
            </a:r>
            <a:r>
              <a:rPr lang="pt-PT" noProof="0" dirty="0" err="1"/>
              <a:t>illum</a:t>
            </a:r>
            <a:r>
              <a:rPr lang="pt-PT" noProof="0" dirty="0"/>
              <a:t> </a:t>
            </a:r>
            <a:r>
              <a:rPr lang="pt-PT" noProof="0" dirty="0" err="1"/>
              <a:t>dolore</a:t>
            </a:r>
            <a:r>
              <a:rPr lang="pt-PT" noProof="0" dirty="0"/>
              <a:t> eu </a:t>
            </a:r>
            <a:r>
              <a:rPr lang="pt-PT" noProof="0" dirty="0" err="1"/>
              <a:t>feugiat</a:t>
            </a:r>
            <a:r>
              <a:rPr lang="pt-PT" noProof="0" dirty="0"/>
              <a:t> </a:t>
            </a:r>
            <a:r>
              <a:rPr lang="pt-PT" noProof="0" dirty="0" err="1"/>
              <a:t>nulla</a:t>
            </a:r>
            <a:r>
              <a:rPr lang="pt-PT" noProof="0" dirty="0"/>
              <a:t> </a:t>
            </a:r>
            <a:r>
              <a:rPr lang="pt-PT" noProof="0" dirty="0" err="1"/>
              <a:t>facilisis</a:t>
            </a:r>
            <a:r>
              <a:rPr lang="pt-PT" noProof="0" dirty="0"/>
              <a:t> </a:t>
            </a:r>
            <a:r>
              <a:rPr lang="pt-PT" noProof="0" dirty="0" err="1"/>
              <a:t>at</a:t>
            </a:r>
            <a:r>
              <a:rPr lang="pt-PT" noProof="0" dirty="0"/>
              <a:t> vero eros </a:t>
            </a:r>
            <a:r>
              <a:rPr lang="pt-PT" noProof="0" dirty="0" err="1"/>
              <a:t>et</a:t>
            </a:r>
            <a:r>
              <a:rPr lang="pt-PT" noProof="0" dirty="0"/>
              <a:t> </a:t>
            </a:r>
            <a:r>
              <a:rPr lang="pt-PT" noProof="0" dirty="0" err="1"/>
              <a:t>accumsan</a:t>
            </a:r>
            <a:r>
              <a:rPr lang="pt-PT" noProof="0" dirty="0"/>
              <a:t> </a:t>
            </a:r>
            <a:r>
              <a:rPr lang="pt-PT" noProof="0" dirty="0" err="1"/>
              <a:t>et</a:t>
            </a:r>
            <a:r>
              <a:rPr lang="pt-PT" noProof="0" dirty="0"/>
              <a:t> </a:t>
            </a:r>
            <a:r>
              <a:rPr lang="pt-PT" noProof="0" dirty="0" err="1"/>
              <a:t>iusto</a:t>
            </a:r>
            <a:r>
              <a:rPr lang="pt-PT" noProof="0" dirty="0"/>
              <a:t> odio </a:t>
            </a:r>
            <a:r>
              <a:rPr lang="pt-PT" noProof="0" dirty="0" err="1"/>
              <a:t>dignissim</a:t>
            </a:r>
            <a:r>
              <a:rPr lang="pt-PT" noProof="0" dirty="0"/>
              <a:t> qui </a:t>
            </a:r>
            <a:r>
              <a:rPr lang="pt-PT" noProof="0" dirty="0" err="1"/>
              <a:t>blandit</a:t>
            </a:r>
            <a:r>
              <a:rPr lang="pt-PT" noProof="0" dirty="0"/>
              <a:t> </a:t>
            </a:r>
            <a:r>
              <a:rPr lang="pt-PT" noProof="0" dirty="0" err="1"/>
              <a:t>praesent</a:t>
            </a:r>
            <a:r>
              <a:rPr lang="pt-PT" noProof="0" dirty="0"/>
              <a:t> </a:t>
            </a:r>
            <a:r>
              <a:rPr lang="pt-PT" noProof="0" dirty="0" err="1"/>
              <a:t>luptatum</a:t>
            </a:r>
            <a:r>
              <a:rPr lang="pt-PT" noProof="0" dirty="0"/>
              <a:t> </a:t>
            </a:r>
            <a:r>
              <a:rPr lang="pt-PT" noProof="0" dirty="0" err="1"/>
              <a:t>zzril</a:t>
            </a:r>
            <a:r>
              <a:rPr lang="pt-PT" noProof="0" dirty="0"/>
              <a:t> </a:t>
            </a:r>
            <a:r>
              <a:rPr lang="pt-PT" noProof="0" dirty="0" err="1"/>
              <a:t>delenit</a:t>
            </a:r>
            <a:r>
              <a:rPr lang="pt-PT" noProof="0" dirty="0"/>
              <a:t> augue </a:t>
            </a:r>
            <a:r>
              <a:rPr lang="pt-PT" noProof="0" dirty="0" err="1"/>
              <a:t>duis</a:t>
            </a:r>
            <a:r>
              <a:rPr lang="pt-PT" noProof="0" dirty="0"/>
              <a:t> </a:t>
            </a:r>
            <a:r>
              <a:rPr lang="pt-PT" noProof="0" dirty="0" err="1"/>
              <a:t>dolore</a:t>
            </a:r>
            <a:r>
              <a:rPr lang="pt-PT" noProof="0" dirty="0"/>
              <a:t> te </a:t>
            </a:r>
            <a:r>
              <a:rPr lang="pt-PT" noProof="0" dirty="0" err="1"/>
              <a:t>feugait</a:t>
            </a:r>
            <a:r>
              <a:rPr lang="pt-PT" noProof="0" dirty="0"/>
              <a:t> </a:t>
            </a:r>
            <a:r>
              <a:rPr lang="pt-PT" noProof="0" dirty="0" err="1"/>
              <a:t>nulla</a:t>
            </a:r>
            <a:r>
              <a:rPr lang="pt-PT" noProof="0" dirty="0"/>
              <a:t> </a:t>
            </a:r>
            <a:r>
              <a:rPr lang="pt-PT" noProof="0" dirty="0" err="1"/>
              <a:t>facilisi</a:t>
            </a:r>
            <a:r>
              <a:rPr lang="pt-PT" noProof="0" dirty="0"/>
              <a:t>.</a:t>
            </a:r>
          </a:p>
        </p:txBody>
      </p:sp>
    </p:spTree>
    <p:extLst>
      <p:ext uri="{BB962C8B-B14F-4D97-AF65-F5344CB8AC3E}">
        <p14:creationId xmlns:p14="http://schemas.microsoft.com/office/powerpoint/2010/main" val="123576123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ranco - Alt">
    <p:bg>
      <p:bgPr>
        <a:solidFill>
          <a:srgbClr val="FFFFFF"/>
        </a:solidFill>
        <a:effectLst/>
      </p:bgPr>
    </p:bg>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xfrm>
            <a:off x="11487176" y="6315709"/>
            <a:ext cx="153964" cy="135546"/>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smtClean="0"/>
              <a:t>‹#›</a:t>
            </a:fld>
            <a:endParaRPr dirty="0"/>
          </a:p>
        </p:txBody>
      </p:sp>
      <p:pic>
        <p:nvPicPr>
          <p:cNvPr id="3" name="Picture 2" descr="Logo&#10;&#10;Description automatically generated">
            <a:extLst>
              <a:ext uri="{FF2B5EF4-FFF2-40B4-BE49-F238E27FC236}">
                <a16:creationId xmlns:a16="http://schemas.microsoft.com/office/drawing/2014/main" id="{29A18BEC-3A76-8514-63B7-D5DB128CFE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6319" y="158660"/>
            <a:ext cx="1689100" cy="952500"/>
          </a:xfrm>
          <a:prstGeom prst="rect">
            <a:avLst/>
          </a:prstGeom>
        </p:spPr>
      </p:pic>
    </p:spTree>
    <p:extLst>
      <p:ext uri="{BB962C8B-B14F-4D97-AF65-F5344CB8AC3E}">
        <p14:creationId xmlns:p14="http://schemas.microsoft.com/office/powerpoint/2010/main" val="2053404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Vermelho MC - Citação">
    <p:bg>
      <p:bgPr>
        <a:solidFill>
          <a:srgbClr val="89232C"/>
        </a:solidFill>
        <a:effectLst/>
      </p:bgPr>
    </p:bg>
    <p:spTree>
      <p:nvGrpSpPr>
        <p:cNvPr id="1" name=""/>
        <p:cNvGrpSpPr/>
        <p:nvPr/>
      </p:nvGrpSpPr>
      <p:grpSpPr>
        <a:xfrm>
          <a:off x="0" y="0"/>
          <a:ext cx="0" cy="0"/>
          <a:chOff x="0" y="0"/>
          <a:chExt cx="0" cy="0"/>
        </a:xfrm>
      </p:grpSpPr>
      <p:pic>
        <p:nvPicPr>
          <p:cNvPr id="3" name="Picture 2" descr="Shape, rectangle&#10;&#10;Description automatically generated">
            <a:extLst>
              <a:ext uri="{FF2B5EF4-FFF2-40B4-BE49-F238E27FC236}">
                <a16:creationId xmlns:a16="http://schemas.microsoft.com/office/drawing/2014/main" id="{FC2B65C4-828A-EF77-8639-27664EB7D1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4"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F0F0EB"/>
                </a:solidFill>
                <a:latin typeface="+mj-lt"/>
                <a:ea typeface="+mj-ea"/>
                <a:cs typeface="+mj-cs"/>
                <a:sym typeface="Arial"/>
              </a:defRPr>
            </a:lvl1pPr>
          </a:lstStyle>
          <a:p>
            <a:fld id="{86CB4B4D-7CA3-9044-876B-883B54F8677D}" type="slidenum">
              <a:rPr lang="pt-PT" noProof="0"/>
              <a:t>‹#›</a:t>
            </a:fld>
            <a:endParaRPr lang="pt-PT" noProof="0"/>
          </a:p>
        </p:txBody>
      </p:sp>
      <p:sp>
        <p:nvSpPr>
          <p:cNvPr id="2" name="Text Placeholder 3">
            <a:extLst>
              <a:ext uri="{FF2B5EF4-FFF2-40B4-BE49-F238E27FC236}">
                <a16:creationId xmlns:a16="http://schemas.microsoft.com/office/drawing/2014/main" id="{214AE21D-9019-590D-A24C-C8EBB4B044EA}"/>
              </a:ext>
            </a:extLst>
          </p:cNvPr>
          <p:cNvSpPr>
            <a:spLocks noGrp="1"/>
          </p:cNvSpPr>
          <p:nvPr>
            <p:ph type="body" sz="quarter" idx="10" hasCustomPrompt="1"/>
          </p:nvPr>
        </p:nvSpPr>
        <p:spPr>
          <a:xfrm>
            <a:off x="511106" y="486397"/>
            <a:ext cx="7678737" cy="3876675"/>
          </a:xfrm>
        </p:spPr>
        <p:txBody>
          <a:bodyPr/>
          <a:lstStyle>
            <a:lvl1pPr marL="0" indent="0">
              <a:buNone/>
              <a:defRPr sz="2800">
                <a:solidFill>
                  <a:schemeClr val="bg2"/>
                </a:solidFill>
                <a:latin typeface="+mn-lt"/>
              </a:defRPr>
            </a:lvl1pPr>
          </a:lstStyle>
          <a:p>
            <a:r>
              <a:rPr lang="pt-PT" noProof="0"/>
              <a:t>“At Sonae, we have always recognised that we are part of a wide ecosystem that relies on scarce resources. Understanding this well is critical to ensure a better tomorrow, but also to achieve a superior performance and longevity. The days in which economic and social  value creation were separate considerations are long gone.</a:t>
            </a:r>
          </a:p>
        </p:txBody>
      </p:sp>
    </p:spTree>
    <p:extLst>
      <p:ext uri="{BB962C8B-B14F-4D97-AF65-F5344CB8AC3E}">
        <p14:creationId xmlns:p14="http://schemas.microsoft.com/office/powerpoint/2010/main" val="168973952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Vermelho MC - Texto Simples">
    <p:bg>
      <p:bgPr>
        <a:solidFill>
          <a:srgbClr val="89232C"/>
        </a:solidFill>
        <a:effectLst/>
      </p:bgPr>
    </p:bg>
    <p:spTree>
      <p:nvGrpSpPr>
        <p:cNvPr id="1" name=""/>
        <p:cNvGrpSpPr/>
        <p:nvPr/>
      </p:nvGrpSpPr>
      <p:grpSpPr>
        <a:xfrm>
          <a:off x="0" y="0"/>
          <a:ext cx="0" cy="0"/>
          <a:chOff x="0" y="0"/>
          <a:chExt cx="0" cy="0"/>
        </a:xfrm>
      </p:grpSpPr>
      <p:pic>
        <p:nvPicPr>
          <p:cNvPr id="4" name="Picture 3" descr="Shape, rectangle&#10;&#10;Description automatically generated">
            <a:extLst>
              <a:ext uri="{FF2B5EF4-FFF2-40B4-BE49-F238E27FC236}">
                <a16:creationId xmlns:a16="http://schemas.microsoft.com/office/drawing/2014/main" id="{D43225E6-9657-925E-5858-977416C503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4"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F0F0EB"/>
                </a:solidFill>
                <a:latin typeface="+mj-lt"/>
                <a:ea typeface="+mj-ea"/>
                <a:cs typeface="+mj-cs"/>
                <a:sym typeface="Arial"/>
              </a:defRPr>
            </a:lvl1pPr>
          </a:lstStyle>
          <a:p>
            <a:fld id="{86CB4B4D-7CA3-9044-876B-883B54F8677D}" type="slidenum">
              <a:rPr lang="pt-PT" noProof="0"/>
              <a:t>‹#›</a:t>
            </a:fld>
            <a:endParaRPr lang="pt-PT" noProof="0"/>
          </a:p>
        </p:txBody>
      </p:sp>
      <p:sp>
        <p:nvSpPr>
          <p:cNvPr id="2" name="Text Placeholder 4">
            <a:extLst>
              <a:ext uri="{FF2B5EF4-FFF2-40B4-BE49-F238E27FC236}">
                <a16:creationId xmlns:a16="http://schemas.microsoft.com/office/drawing/2014/main" id="{1B3724DE-30FA-D35A-CE97-8469FBC0A8D6}"/>
              </a:ext>
            </a:extLst>
          </p:cNvPr>
          <p:cNvSpPr>
            <a:spLocks noGrp="1"/>
          </p:cNvSpPr>
          <p:nvPr>
            <p:ph type="body" sz="quarter" idx="10" hasCustomPrompt="1"/>
          </p:nvPr>
        </p:nvSpPr>
        <p:spPr>
          <a:xfrm>
            <a:off x="505792" y="485545"/>
            <a:ext cx="4756633" cy="1620838"/>
          </a:xfrm>
        </p:spPr>
        <p:txBody>
          <a:bodyPr/>
          <a:lstStyle>
            <a:lvl1pPr marL="0" indent="0">
              <a:buNone/>
              <a:defRPr sz="2800">
                <a:solidFill>
                  <a:schemeClr val="bg2"/>
                </a:solidFill>
                <a:latin typeface="+mj-lt"/>
              </a:defRPr>
            </a:lvl1pPr>
          </a:lstStyle>
          <a:p>
            <a:r>
              <a:rPr lang="pt-PT" noProof="0"/>
              <a:t>At Sonae, we have always recognised that we are part of a wide ecosystem that relies on scarce resources.</a:t>
            </a:r>
          </a:p>
        </p:txBody>
      </p:sp>
      <p:sp>
        <p:nvSpPr>
          <p:cNvPr id="3" name="Text Placeholder 7">
            <a:extLst>
              <a:ext uri="{FF2B5EF4-FFF2-40B4-BE49-F238E27FC236}">
                <a16:creationId xmlns:a16="http://schemas.microsoft.com/office/drawing/2014/main" id="{6B53B1AA-7F26-C895-3E32-DC6798B65082}"/>
              </a:ext>
            </a:extLst>
          </p:cNvPr>
          <p:cNvSpPr>
            <a:spLocks noGrp="1"/>
          </p:cNvSpPr>
          <p:nvPr>
            <p:ph type="body" sz="quarter" idx="11" hasCustomPrompt="1"/>
          </p:nvPr>
        </p:nvSpPr>
        <p:spPr>
          <a:xfrm>
            <a:off x="6095999" y="485545"/>
            <a:ext cx="5545139" cy="3836988"/>
          </a:xfrm>
        </p:spPr>
        <p:txBody>
          <a:bodyPr/>
          <a:lstStyle>
            <a:lvl1pPr marL="0" indent="0">
              <a:buNone/>
              <a:defRPr>
                <a:solidFill>
                  <a:schemeClr val="bg2"/>
                </a:solidFill>
                <a:latin typeface="+mn-lt"/>
              </a:defRPr>
            </a:lvl1pPr>
          </a:lstStyle>
          <a:p>
            <a:r>
              <a:rPr lang="pt-PT" noProof="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a:t>
            </a:r>
          </a:p>
        </p:txBody>
      </p:sp>
    </p:spTree>
    <p:extLst>
      <p:ext uri="{BB962C8B-B14F-4D97-AF65-F5344CB8AC3E}">
        <p14:creationId xmlns:p14="http://schemas.microsoft.com/office/powerpoint/2010/main" val="111982978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Vermelho MC - Titulo">
    <p:bg>
      <p:bgPr>
        <a:solidFill>
          <a:srgbClr val="89232C"/>
        </a:solidFill>
        <a:effectLst/>
      </p:bgPr>
    </p:bg>
    <p:spTree>
      <p:nvGrpSpPr>
        <p:cNvPr id="1" name=""/>
        <p:cNvGrpSpPr/>
        <p:nvPr/>
      </p:nvGrpSpPr>
      <p:grpSpPr>
        <a:xfrm>
          <a:off x="0" y="0"/>
          <a:ext cx="0" cy="0"/>
          <a:chOff x="0" y="0"/>
          <a:chExt cx="0" cy="0"/>
        </a:xfrm>
      </p:grpSpPr>
      <p:pic>
        <p:nvPicPr>
          <p:cNvPr id="3" name="Picture 2" descr="Shape, rectangle&#10;&#10;Description automatically generated">
            <a:extLst>
              <a:ext uri="{FF2B5EF4-FFF2-40B4-BE49-F238E27FC236}">
                <a16:creationId xmlns:a16="http://schemas.microsoft.com/office/drawing/2014/main" id="{70CD9CDF-876F-F5DC-A7E2-40690314CE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4"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F0F0EB"/>
                </a:solidFill>
                <a:latin typeface="+mj-lt"/>
                <a:ea typeface="+mj-ea"/>
                <a:cs typeface="+mj-cs"/>
                <a:sym typeface="Arial"/>
              </a:defRPr>
            </a:lvl1pPr>
          </a:lstStyle>
          <a:p>
            <a:fld id="{86CB4B4D-7CA3-9044-876B-883B54F8677D}" type="slidenum">
              <a:rPr lang="pt-PT" noProof="0"/>
              <a:t>‹#›</a:t>
            </a:fld>
            <a:endParaRPr lang="pt-PT" noProof="0"/>
          </a:p>
        </p:txBody>
      </p:sp>
      <p:sp>
        <p:nvSpPr>
          <p:cNvPr id="2" name="Title 1">
            <a:extLst>
              <a:ext uri="{FF2B5EF4-FFF2-40B4-BE49-F238E27FC236}">
                <a16:creationId xmlns:a16="http://schemas.microsoft.com/office/drawing/2014/main" id="{9DE5D31B-8754-B339-3445-9DD65374242B}"/>
              </a:ext>
            </a:extLst>
          </p:cNvPr>
          <p:cNvSpPr>
            <a:spLocks noGrp="1"/>
          </p:cNvSpPr>
          <p:nvPr>
            <p:ph type="title" hasCustomPrompt="1"/>
          </p:nvPr>
        </p:nvSpPr>
        <p:spPr>
          <a:xfrm>
            <a:off x="510668" y="310034"/>
            <a:ext cx="11127600" cy="847085"/>
          </a:xfrm>
        </p:spPr>
        <p:txBody>
          <a:bodyPr/>
          <a:lstStyle>
            <a:lvl1pPr>
              <a:defRPr>
                <a:solidFill>
                  <a:schemeClr val="bg2"/>
                </a:solidFill>
                <a:latin typeface="+mj-lt"/>
              </a:defRPr>
            </a:lvl1pPr>
          </a:lstStyle>
          <a:p>
            <a:r>
              <a:rPr lang="pt-PT" noProof="0"/>
              <a:t>Título da página</a:t>
            </a:r>
          </a:p>
        </p:txBody>
      </p:sp>
      <p:sp>
        <p:nvSpPr>
          <p:cNvPr id="5" name="Body Level One…">
            <a:extLst>
              <a:ext uri="{FF2B5EF4-FFF2-40B4-BE49-F238E27FC236}">
                <a16:creationId xmlns:a16="http://schemas.microsoft.com/office/drawing/2014/main" id="{949DE77A-98A4-4058-8F37-E269163DB037}"/>
              </a:ext>
            </a:extLst>
          </p:cNvPr>
          <p:cNvSpPr txBox="1">
            <a:spLocks noGrp="1"/>
          </p:cNvSpPr>
          <p:nvPr>
            <p:ph type="body" sz="quarter" idx="1" hasCustomPrompt="1"/>
          </p:nvPr>
        </p:nvSpPr>
        <p:spPr>
          <a:xfrm>
            <a:off x="1975209" y="5880847"/>
            <a:ext cx="9436862" cy="570408"/>
          </a:xfrm>
          <a:prstGeom prst="rect">
            <a:avLst/>
          </a:prstGeom>
        </p:spPr>
        <p:txBody>
          <a:bodyPr wrap="square" lIns="0" tIns="0" rIns="0" bIns="0" anchor="t" anchorCtr="0">
            <a:noAutofit/>
          </a:bodyPr>
          <a:lstStyle>
            <a:lvl1pPr marL="0" indent="0">
              <a:spcBef>
                <a:spcPts val="0"/>
              </a:spcBef>
              <a:buSzTx/>
              <a:buFontTx/>
              <a:buNone/>
              <a:defRPr sz="800">
                <a:solidFill>
                  <a:schemeClr val="bg2"/>
                </a:solidFill>
                <a:latin typeface="+mj-lt"/>
                <a:ea typeface="+mj-ea"/>
                <a:cs typeface="+mj-cs"/>
                <a:sym typeface="Arial"/>
              </a:defRPr>
            </a:lvl1pPr>
            <a:lvl2pPr marL="0" indent="0">
              <a:buSzTx/>
              <a:buFontTx/>
              <a:buNone/>
              <a:defRPr sz="800">
                <a:latin typeface="+mj-lt"/>
                <a:ea typeface="+mj-ea"/>
                <a:cs typeface="+mj-cs"/>
                <a:sym typeface="Arial"/>
              </a:defRPr>
            </a:lvl2pPr>
            <a:lvl3pPr marL="0" indent="0">
              <a:buSzTx/>
              <a:buFontTx/>
              <a:buNone/>
              <a:defRPr sz="800">
                <a:latin typeface="+mj-lt"/>
                <a:ea typeface="+mj-ea"/>
                <a:cs typeface="+mj-cs"/>
                <a:sym typeface="Arial"/>
              </a:defRPr>
            </a:lvl3pPr>
            <a:lvl4pPr marL="0" indent="0">
              <a:buSzTx/>
              <a:buFontTx/>
              <a:buNone/>
              <a:defRPr sz="800">
                <a:latin typeface="+mj-lt"/>
                <a:ea typeface="+mj-ea"/>
                <a:cs typeface="+mj-cs"/>
                <a:sym typeface="Arial"/>
              </a:defRPr>
            </a:lvl4pPr>
            <a:lvl5pPr marL="0" indent="0">
              <a:buSzTx/>
              <a:buFontTx/>
              <a:buNone/>
              <a:defRPr sz="800">
                <a:latin typeface="+mj-lt"/>
                <a:ea typeface="+mj-ea"/>
                <a:cs typeface="+mj-cs"/>
                <a:sym typeface="Arial"/>
              </a:defRPr>
            </a:lvl5pPr>
          </a:lstStyle>
          <a:p>
            <a:r>
              <a:rPr lang="pt-PT" noProof="0" dirty="0"/>
              <a:t>Legenda</a:t>
            </a:r>
          </a:p>
        </p:txBody>
      </p:sp>
      <p:sp>
        <p:nvSpPr>
          <p:cNvPr id="6" name="Text Placeholder 7">
            <a:extLst>
              <a:ext uri="{FF2B5EF4-FFF2-40B4-BE49-F238E27FC236}">
                <a16:creationId xmlns:a16="http://schemas.microsoft.com/office/drawing/2014/main" id="{1076AB5B-23ED-409E-82E5-3E234AAE11A1}"/>
              </a:ext>
            </a:extLst>
          </p:cNvPr>
          <p:cNvSpPr>
            <a:spLocks noGrp="1"/>
          </p:cNvSpPr>
          <p:nvPr>
            <p:ph type="body" sz="quarter" idx="11" hasCustomPrompt="1"/>
          </p:nvPr>
        </p:nvSpPr>
        <p:spPr>
          <a:xfrm>
            <a:off x="510667" y="1639831"/>
            <a:ext cx="11131200" cy="4033172"/>
          </a:xfrm>
        </p:spPr>
        <p:txBody>
          <a:bodyPr/>
          <a:lstStyle>
            <a:lvl1pPr marL="0" indent="0">
              <a:buNone/>
              <a:defRPr sz="1800">
                <a:solidFill>
                  <a:schemeClr val="bg2"/>
                </a:solidFill>
                <a:latin typeface="+mn-lt"/>
              </a:defRPr>
            </a:lvl1pPr>
          </a:lstStyle>
          <a:p>
            <a:r>
              <a:rPr lang="pt-PT" noProof="0" dirty="0" err="1"/>
              <a:t>Lorem</a:t>
            </a:r>
            <a:r>
              <a:rPr lang="pt-PT" noProof="0" dirty="0"/>
              <a:t> </a:t>
            </a:r>
            <a:r>
              <a:rPr lang="pt-PT" noProof="0" dirty="0" err="1"/>
              <a:t>ipsum</a:t>
            </a:r>
            <a:r>
              <a:rPr lang="pt-PT" noProof="0" dirty="0"/>
              <a:t> </a:t>
            </a:r>
            <a:r>
              <a:rPr lang="pt-PT" noProof="0" dirty="0" err="1"/>
              <a:t>dolor</a:t>
            </a:r>
            <a:r>
              <a:rPr lang="pt-PT" noProof="0" dirty="0"/>
              <a:t> </a:t>
            </a:r>
            <a:r>
              <a:rPr lang="pt-PT" noProof="0" dirty="0" err="1"/>
              <a:t>sit</a:t>
            </a:r>
            <a:r>
              <a:rPr lang="pt-PT" noProof="0" dirty="0"/>
              <a:t> </a:t>
            </a:r>
            <a:r>
              <a:rPr lang="pt-PT" noProof="0" dirty="0" err="1"/>
              <a:t>amet</a:t>
            </a:r>
            <a:r>
              <a:rPr lang="pt-PT" noProof="0" dirty="0"/>
              <a:t>, </a:t>
            </a:r>
            <a:r>
              <a:rPr lang="pt-PT" noProof="0" dirty="0" err="1"/>
              <a:t>consectetuer</a:t>
            </a:r>
            <a:r>
              <a:rPr lang="pt-PT" noProof="0" dirty="0"/>
              <a:t> </a:t>
            </a:r>
            <a:r>
              <a:rPr lang="pt-PT" noProof="0" dirty="0" err="1"/>
              <a:t>adipiscing</a:t>
            </a:r>
            <a:r>
              <a:rPr lang="pt-PT" noProof="0" dirty="0"/>
              <a:t> </a:t>
            </a:r>
            <a:r>
              <a:rPr lang="pt-PT" noProof="0" dirty="0" err="1"/>
              <a:t>elit</a:t>
            </a:r>
            <a:r>
              <a:rPr lang="pt-PT" noProof="0" dirty="0"/>
              <a:t>, </a:t>
            </a:r>
            <a:r>
              <a:rPr lang="pt-PT" noProof="0" dirty="0" err="1"/>
              <a:t>sed</a:t>
            </a:r>
            <a:r>
              <a:rPr lang="pt-PT" noProof="0" dirty="0"/>
              <a:t> </a:t>
            </a:r>
            <a:r>
              <a:rPr lang="pt-PT" noProof="0" dirty="0" err="1"/>
              <a:t>diam</a:t>
            </a:r>
            <a:r>
              <a:rPr lang="pt-PT" noProof="0" dirty="0"/>
              <a:t> </a:t>
            </a:r>
            <a:r>
              <a:rPr lang="pt-PT" noProof="0" dirty="0" err="1"/>
              <a:t>nonummy</a:t>
            </a:r>
            <a:r>
              <a:rPr lang="pt-PT" noProof="0" dirty="0"/>
              <a:t> </a:t>
            </a:r>
            <a:r>
              <a:rPr lang="pt-PT" noProof="0" dirty="0" err="1"/>
              <a:t>nibh</a:t>
            </a:r>
            <a:r>
              <a:rPr lang="pt-PT" noProof="0" dirty="0"/>
              <a:t> </a:t>
            </a:r>
            <a:r>
              <a:rPr lang="pt-PT" noProof="0" dirty="0" err="1"/>
              <a:t>euismod</a:t>
            </a:r>
            <a:r>
              <a:rPr lang="pt-PT" noProof="0" dirty="0"/>
              <a:t> </a:t>
            </a:r>
            <a:r>
              <a:rPr lang="pt-PT" noProof="0" dirty="0" err="1"/>
              <a:t>tincidunt</a:t>
            </a:r>
            <a:r>
              <a:rPr lang="pt-PT" noProof="0" dirty="0"/>
              <a:t> ut </a:t>
            </a:r>
            <a:r>
              <a:rPr lang="pt-PT" noProof="0" dirty="0" err="1"/>
              <a:t>laoreet</a:t>
            </a:r>
            <a:r>
              <a:rPr lang="pt-PT" noProof="0" dirty="0"/>
              <a:t> </a:t>
            </a:r>
            <a:r>
              <a:rPr lang="pt-PT" noProof="0" dirty="0" err="1"/>
              <a:t>dolore</a:t>
            </a:r>
            <a:r>
              <a:rPr lang="pt-PT" noProof="0" dirty="0"/>
              <a:t> magna </a:t>
            </a:r>
            <a:r>
              <a:rPr lang="pt-PT" noProof="0" dirty="0" err="1"/>
              <a:t>aliquam</a:t>
            </a:r>
            <a:r>
              <a:rPr lang="pt-PT" noProof="0" dirty="0"/>
              <a:t> </a:t>
            </a:r>
            <a:r>
              <a:rPr lang="pt-PT" noProof="0" dirty="0" err="1"/>
              <a:t>erat</a:t>
            </a:r>
            <a:r>
              <a:rPr lang="pt-PT" noProof="0" dirty="0"/>
              <a:t> </a:t>
            </a:r>
            <a:r>
              <a:rPr lang="pt-PT" noProof="0" dirty="0" err="1"/>
              <a:t>volutpat</a:t>
            </a:r>
            <a:r>
              <a:rPr lang="pt-PT" noProof="0" dirty="0"/>
              <a:t>. Ut </a:t>
            </a:r>
            <a:r>
              <a:rPr lang="pt-PT" noProof="0" dirty="0" err="1"/>
              <a:t>wisi</a:t>
            </a:r>
            <a:r>
              <a:rPr lang="pt-PT" noProof="0" dirty="0"/>
              <a:t> </a:t>
            </a:r>
            <a:r>
              <a:rPr lang="pt-PT" noProof="0" dirty="0" err="1"/>
              <a:t>enim</a:t>
            </a:r>
            <a:r>
              <a:rPr lang="pt-PT" noProof="0" dirty="0"/>
              <a:t> ad </a:t>
            </a:r>
            <a:r>
              <a:rPr lang="pt-PT" noProof="0" dirty="0" err="1"/>
              <a:t>minim</a:t>
            </a:r>
            <a:r>
              <a:rPr lang="pt-PT" noProof="0" dirty="0"/>
              <a:t> </a:t>
            </a:r>
            <a:r>
              <a:rPr lang="pt-PT" noProof="0" dirty="0" err="1"/>
              <a:t>veniam</a:t>
            </a:r>
            <a:r>
              <a:rPr lang="pt-PT" noProof="0" dirty="0"/>
              <a:t>, quis </a:t>
            </a:r>
            <a:r>
              <a:rPr lang="pt-PT" noProof="0" dirty="0" err="1"/>
              <a:t>nostrud</a:t>
            </a:r>
            <a:r>
              <a:rPr lang="pt-PT" noProof="0" dirty="0"/>
              <a:t> exerci </a:t>
            </a:r>
            <a:r>
              <a:rPr lang="pt-PT" noProof="0" dirty="0" err="1"/>
              <a:t>tation</a:t>
            </a:r>
            <a:r>
              <a:rPr lang="pt-PT" noProof="0" dirty="0"/>
              <a:t> </a:t>
            </a:r>
            <a:r>
              <a:rPr lang="pt-PT" noProof="0" dirty="0" err="1"/>
              <a:t>ullamcorper</a:t>
            </a:r>
            <a:r>
              <a:rPr lang="pt-PT" noProof="0" dirty="0"/>
              <a:t> </a:t>
            </a:r>
            <a:r>
              <a:rPr lang="pt-PT" noProof="0" dirty="0" err="1"/>
              <a:t>suscipit</a:t>
            </a:r>
            <a:r>
              <a:rPr lang="pt-PT" noProof="0" dirty="0"/>
              <a:t> </a:t>
            </a:r>
            <a:r>
              <a:rPr lang="pt-PT" noProof="0" dirty="0" err="1"/>
              <a:t>lobortis</a:t>
            </a:r>
            <a:r>
              <a:rPr lang="pt-PT" noProof="0" dirty="0"/>
              <a:t> </a:t>
            </a:r>
            <a:r>
              <a:rPr lang="pt-PT" noProof="0" dirty="0" err="1"/>
              <a:t>nisl</a:t>
            </a:r>
            <a:r>
              <a:rPr lang="pt-PT" noProof="0" dirty="0"/>
              <a:t> ut </a:t>
            </a:r>
            <a:r>
              <a:rPr lang="pt-PT" noProof="0" dirty="0" err="1"/>
              <a:t>aliquip</a:t>
            </a:r>
            <a:r>
              <a:rPr lang="pt-PT" noProof="0" dirty="0"/>
              <a:t> </a:t>
            </a:r>
            <a:r>
              <a:rPr lang="pt-PT" noProof="0" dirty="0" err="1"/>
              <a:t>ex</a:t>
            </a:r>
            <a:r>
              <a:rPr lang="pt-PT" noProof="0" dirty="0"/>
              <a:t> </a:t>
            </a:r>
            <a:r>
              <a:rPr lang="pt-PT" noProof="0" dirty="0" err="1"/>
              <a:t>ea</a:t>
            </a:r>
            <a:r>
              <a:rPr lang="pt-PT" noProof="0" dirty="0"/>
              <a:t> </a:t>
            </a:r>
            <a:r>
              <a:rPr lang="pt-PT" noProof="0" dirty="0" err="1"/>
              <a:t>commodo</a:t>
            </a:r>
            <a:r>
              <a:rPr lang="pt-PT" noProof="0" dirty="0"/>
              <a:t> </a:t>
            </a:r>
            <a:r>
              <a:rPr lang="pt-PT" noProof="0" dirty="0" err="1"/>
              <a:t>consequat</a:t>
            </a:r>
            <a:r>
              <a:rPr lang="pt-PT" noProof="0" dirty="0"/>
              <a:t>. </a:t>
            </a:r>
            <a:r>
              <a:rPr lang="pt-PT" noProof="0" dirty="0" err="1"/>
              <a:t>Duis</a:t>
            </a:r>
            <a:r>
              <a:rPr lang="pt-PT" noProof="0" dirty="0"/>
              <a:t> </a:t>
            </a:r>
            <a:r>
              <a:rPr lang="pt-PT" noProof="0" dirty="0" err="1"/>
              <a:t>autem</a:t>
            </a:r>
            <a:r>
              <a:rPr lang="pt-PT" noProof="0" dirty="0"/>
              <a:t> </a:t>
            </a:r>
            <a:r>
              <a:rPr lang="pt-PT" noProof="0" dirty="0" err="1"/>
              <a:t>vel</a:t>
            </a:r>
            <a:r>
              <a:rPr lang="pt-PT" noProof="0" dirty="0"/>
              <a:t> </a:t>
            </a:r>
            <a:r>
              <a:rPr lang="pt-PT" noProof="0" dirty="0" err="1"/>
              <a:t>eum</a:t>
            </a:r>
            <a:r>
              <a:rPr lang="pt-PT" noProof="0" dirty="0"/>
              <a:t> </a:t>
            </a:r>
            <a:r>
              <a:rPr lang="pt-PT" noProof="0" dirty="0" err="1"/>
              <a:t>iriure</a:t>
            </a:r>
            <a:r>
              <a:rPr lang="pt-PT" noProof="0" dirty="0"/>
              <a:t> </a:t>
            </a:r>
            <a:r>
              <a:rPr lang="pt-PT" noProof="0" dirty="0" err="1"/>
              <a:t>dolor</a:t>
            </a:r>
            <a:r>
              <a:rPr lang="pt-PT" noProof="0" dirty="0"/>
              <a:t> in </a:t>
            </a:r>
            <a:r>
              <a:rPr lang="pt-PT" noProof="0" dirty="0" err="1"/>
              <a:t>hendrerit</a:t>
            </a:r>
            <a:r>
              <a:rPr lang="pt-PT" noProof="0" dirty="0"/>
              <a:t> in </a:t>
            </a:r>
            <a:r>
              <a:rPr lang="pt-PT" noProof="0" dirty="0" err="1"/>
              <a:t>vulputate</a:t>
            </a:r>
            <a:r>
              <a:rPr lang="pt-PT" noProof="0" dirty="0"/>
              <a:t> </a:t>
            </a:r>
            <a:r>
              <a:rPr lang="pt-PT" noProof="0" dirty="0" err="1"/>
              <a:t>velit</a:t>
            </a:r>
            <a:r>
              <a:rPr lang="pt-PT" noProof="0" dirty="0"/>
              <a:t> esse </a:t>
            </a:r>
            <a:r>
              <a:rPr lang="pt-PT" noProof="0" dirty="0" err="1"/>
              <a:t>molestie</a:t>
            </a:r>
            <a:r>
              <a:rPr lang="pt-PT" noProof="0" dirty="0"/>
              <a:t> </a:t>
            </a:r>
            <a:r>
              <a:rPr lang="pt-PT" noProof="0" dirty="0" err="1"/>
              <a:t>consequat</a:t>
            </a:r>
            <a:r>
              <a:rPr lang="pt-PT" noProof="0" dirty="0"/>
              <a:t>, </a:t>
            </a:r>
            <a:r>
              <a:rPr lang="pt-PT" noProof="0" dirty="0" err="1"/>
              <a:t>vel</a:t>
            </a:r>
            <a:r>
              <a:rPr lang="pt-PT" noProof="0" dirty="0"/>
              <a:t> </a:t>
            </a:r>
            <a:r>
              <a:rPr lang="pt-PT" noProof="0" dirty="0" err="1"/>
              <a:t>illum</a:t>
            </a:r>
            <a:r>
              <a:rPr lang="pt-PT" noProof="0" dirty="0"/>
              <a:t> </a:t>
            </a:r>
            <a:r>
              <a:rPr lang="pt-PT" noProof="0" dirty="0" err="1"/>
              <a:t>dolore</a:t>
            </a:r>
            <a:r>
              <a:rPr lang="pt-PT" noProof="0" dirty="0"/>
              <a:t> eu </a:t>
            </a:r>
            <a:r>
              <a:rPr lang="pt-PT" noProof="0" dirty="0" err="1"/>
              <a:t>feugiat</a:t>
            </a:r>
            <a:r>
              <a:rPr lang="pt-PT" noProof="0" dirty="0"/>
              <a:t> </a:t>
            </a:r>
            <a:r>
              <a:rPr lang="pt-PT" noProof="0" dirty="0" err="1"/>
              <a:t>nulla</a:t>
            </a:r>
            <a:r>
              <a:rPr lang="pt-PT" noProof="0" dirty="0"/>
              <a:t> </a:t>
            </a:r>
            <a:r>
              <a:rPr lang="pt-PT" noProof="0" dirty="0" err="1"/>
              <a:t>facilisis</a:t>
            </a:r>
            <a:r>
              <a:rPr lang="pt-PT" noProof="0" dirty="0"/>
              <a:t> </a:t>
            </a:r>
            <a:r>
              <a:rPr lang="pt-PT" noProof="0" dirty="0" err="1"/>
              <a:t>at</a:t>
            </a:r>
            <a:r>
              <a:rPr lang="pt-PT" noProof="0" dirty="0"/>
              <a:t> vero eros </a:t>
            </a:r>
            <a:r>
              <a:rPr lang="pt-PT" noProof="0" dirty="0" err="1"/>
              <a:t>et</a:t>
            </a:r>
            <a:r>
              <a:rPr lang="pt-PT" noProof="0" dirty="0"/>
              <a:t> </a:t>
            </a:r>
            <a:r>
              <a:rPr lang="pt-PT" noProof="0" dirty="0" err="1"/>
              <a:t>accumsan</a:t>
            </a:r>
            <a:r>
              <a:rPr lang="pt-PT" noProof="0" dirty="0"/>
              <a:t> </a:t>
            </a:r>
            <a:r>
              <a:rPr lang="pt-PT" noProof="0" dirty="0" err="1"/>
              <a:t>et</a:t>
            </a:r>
            <a:r>
              <a:rPr lang="pt-PT" noProof="0" dirty="0"/>
              <a:t> </a:t>
            </a:r>
            <a:r>
              <a:rPr lang="pt-PT" noProof="0" dirty="0" err="1"/>
              <a:t>iusto</a:t>
            </a:r>
            <a:r>
              <a:rPr lang="pt-PT" noProof="0" dirty="0"/>
              <a:t> odio </a:t>
            </a:r>
            <a:r>
              <a:rPr lang="pt-PT" noProof="0" dirty="0" err="1"/>
              <a:t>dignissim</a:t>
            </a:r>
            <a:r>
              <a:rPr lang="pt-PT" noProof="0" dirty="0"/>
              <a:t> qui </a:t>
            </a:r>
            <a:r>
              <a:rPr lang="pt-PT" noProof="0" dirty="0" err="1"/>
              <a:t>blandit</a:t>
            </a:r>
            <a:r>
              <a:rPr lang="pt-PT" noProof="0" dirty="0"/>
              <a:t> </a:t>
            </a:r>
            <a:r>
              <a:rPr lang="pt-PT" noProof="0" dirty="0" err="1"/>
              <a:t>praesent</a:t>
            </a:r>
            <a:r>
              <a:rPr lang="pt-PT" noProof="0" dirty="0"/>
              <a:t> </a:t>
            </a:r>
            <a:r>
              <a:rPr lang="pt-PT" noProof="0" dirty="0" err="1"/>
              <a:t>luptatum</a:t>
            </a:r>
            <a:r>
              <a:rPr lang="pt-PT" noProof="0" dirty="0"/>
              <a:t> </a:t>
            </a:r>
            <a:r>
              <a:rPr lang="pt-PT" noProof="0" dirty="0" err="1"/>
              <a:t>zzril</a:t>
            </a:r>
            <a:r>
              <a:rPr lang="pt-PT" noProof="0" dirty="0"/>
              <a:t> </a:t>
            </a:r>
            <a:r>
              <a:rPr lang="pt-PT" noProof="0" dirty="0" err="1"/>
              <a:t>delenit</a:t>
            </a:r>
            <a:r>
              <a:rPr lang="pt-PT" noProof="0" dirty="0"/>
              <a:t> augue </a:t>
            </a:r>
            <a:r>
              <a:rPr lang="pt-PT" noProof="0" dirty="0" err="1"/>
              <a:t>duis</a:t>
            </a:r>
            <a:r>
              <a:rPr lang="pt-PT" noProof="0" dirty="0"/>
              <a:t> </a:t>
            </a:r>
            <a:r>
              <a:rPr lang="pt-PT" noProof="0" dirty="0" err="1"/>
              <a:t>dolore</a:t>
            </a:r>
            <a:r>
              <a:rPr lang="pt-PT" noProof="0" dirty="0"/>
              <a:t> te </a:t>
            </a:r>
            <a:r>
              <a:rPr lang="pt-PT" noProof="0" dirty="0" err="1"/>
              <a:t>feugait</a:t>
            </a:r>
            <a:r>
              <a:rPr lang="pt-PT" noProof="0" dirty="0"/>
              <a:t> </a:t>
            </a:r>
            <a:r>
              <a:rPr lang="pt-PT" noProof="0" dirty="0" err="1"/>
              <a:t>nulla</a:t>
            </a:r>
            <a:r>
              <a:rPr lang="pt-PT" noProof="0" dirty="0"/>
              <a:t> </a:t>
            </a:r>
            <a:r>
              <a:rPr lang="pt-PT" noProof="0" dirty="0" err="1"/>
              <a:t>facilisi</a:t>
            </a:r>
            <a:r>
              <a:rPr lang="pt-PT" noProof="0" dirty="0"/>
              <a:t>.</a:t>
            </a:r>
          </a:p>
        </p:txBody>
      </p:sp>
      <p:sp>
        <p:nvSpPr>
          <p:cNvPr id="8" name="Text Placeholder 7">
            <a:extLst>
              <a:ext uri="{FF2B5EF4-FFF2-40B4-BE49-F238E27FC236}">
                <a16:creationId xmlns:a16="http://schemas.microsoft.com/office/drawing/2014/main" id="{C0651BE2-3972-41D1-8B96-01F428CC892B}"/>
              </a:ext>
            </a:extLst>
          </p:cNvPr>
          <p:cNvSpPr>
            <a:spLocks noGrp="1"/>
          </p:cNvSpPr>
          <p:nvPr>
            <p:ph type="body" sz="quarter" idx="12" hasCustomPrompt="1"/>
          </p:nvPr>
        </p:nvSpPr>
        <p:spPr>
          <a:xfrm>
            <a:off x="510667" y="1205986"/>
            <a:ext cx="11130472" cy="392525"/>
          </a:xfrm>
        </p:spPr>
        <p:txBody>
          <a:bodyPr anchor="ctr" anchorCtr="0"/>
          <a:lstStyle>
            <a:lvl1pPr marL="0" indent="0">
              <a:buNone/>
              <a:defRPr sz="2000">
                <a:solidFill>
                  <a:schemeClr val="bg2"/>
                </a:solidFill>
                <a:latin typeface="+mn-lt"/>
              </a:defRPr>
            </a:lvl1pPr>
          </a:lstStyle>
          <a:p>
            <a:r>
              <a:rPr lang="pt-PT" noProof="0" dirty="0"/>
              <a:t>Subtítulo</a:t>
            </a:r>
          </a:p>
        </p:txBody>
      </p:sp>
    </p:spTree>
    <p:extLst>
      <p:ext uri="{BB962C8B-B14F-4D97-AF65-F5344CB8AC3E}">
        <p14:creationId xmlns:p14="http://schemas.microsoft.com/office/powerpoint/2010/main" val="83477071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Vermelho MC - Titulo">
    <p:bg>
      <p:bgPr>
        <a:solidFill>
          <a:srgbClr val="89232C"/>
        </a:solidFill>
        <a:effectLst/>
      </p:bgPr>
    </p:bg>
    <p:spTree>
      <p:nvGrpSpPr>
        <p:cNvPr id="1" name=""/>
        <p:cNvGrpSpPr/>
        <p:nvPr/>
      </p:nvGrpSpPr>
      <p:grpSpPr>
        <a:xfrm>
          <a:off x="0" y="0"/>
          <a:ext cx="0" cy="0"/>
          <a:chOff x="0" y="0"/>
          <a:chExt cx="0" cy="0"/>
        </a:xfrm>
      </p:grpSpPr>
      <p:pic>
        <p:nvPicPr>
          <p:cNvPr id="3" name="Picture 2" descr="Shape, rectangle&#10;&#10;Description automatically generated">
            <a:extLst>
              <a:ext uri="{FF2B5EF4-FFF2-40B4-BE49-F238E27FC236}">
                <a16:creationId xmlns:a16="http://schemas.microsoft.com/office/drawing/2014/main" id="{70CD9CDF-876F-F5DC-A7E2-40690314CE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4"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F0F0EB"/>
                </a:solidFill>
                <a:latin typeface="+mj-lt"/>
                <a:ea typeface="+mj-ea"/>
                <a:cs typeface="+mj-cs"/>
                <a:sym typeface="Arial"/>
              </a:defRPr>
            </a:lvl1pPr>
          </a:lstStyle>
          <a:p>
            <a:fld id="{86CB4B4D-7CA3-9044-876B-883B54F8677D}" type="slidenum">
              <a:rPr lang="pt-PT" noProof="0"/>
              <a:t>‹#›</a:t>
            </a:fld>
            <a:endParaRPr lang="pt-PT" noProof="0"/>
          </a:p>
        </p:txBody>
      </p:sp>
      <p:sp>
        <p:nvSpPr>
          <p:cNvPr id="2" name="Title 1">
            <a:extLst>
              <a:ext uri="{FF2B5EF4-FFF2-40B4-BE49-F238E27FC236}">
                <a16:creationId xmlns:a16="http://schemas.microsoft.com/office/drawing/2014/main" id="{9DE5D31B-8754-B339-3445-9DD65374242B}"/>
              </a:ext>
            </a:extLst>
          </p:cNvPr>
          <p:cNvSpPr>
            <a:spLocks noGrp="1"/>
          </p:cNvSpPr>
          <p:nvPr>
            <p:ph type="title" hasCustomPrompt="1"/>
          </p:nvPr>
        </p:nvSpPr>
        <p:spPr>
          <a:xfrm>
            <a:off x="510668" y="310034"/>
            <a:ext cx="11127600" cy="847085"/>
          </a:xfrm>
        </p:spPr>
        <p:txBody>
          <a:bodyPr/>
          <a:lstStyle>
            <a:lvl1pPr>
              <a:defRPr>
                <a:solidFill>
                  <a:schemeClr val="bg2"/>
                </a:solidFill>
                <a:latin typeface="+mj-lt"/>
              </a:defRPr>
            </a:lvl1pPr>
          </a:lstStyle>
          <a:p>
            <a:r>
              <a:rPr lang="pt-PT" noProof="0"/>
              <a:t>Título da página</a:t>
            </a:r>
          </a:p>
        </p:txBody>
      </p:sp>
      <p:sp>
        <p:nvSpPr>
          <p:cNvPr id="5" name="Body Level One…">
            <a:extLst>
              <a:ext uri="{FF2B5EF4-FFF2-40B4-BE49-F238E27FC236}">
                <a16:creationId xmlns:a16="http://schemas.microsoft.com/office/drawing/2014/main" id="{949DE77A-98A4-4058-8F37-E269163DB037}"/>
              </a:ext>
            </a:extLst>
          </p:cNvPr>
          <p:cNvSpPr txBox="1">
            <a:spLocks noGrp="1"/>
          </p:cNvSpPr>
          <p:nvPr>
            <p:ph type="body" sz="quarter" idx="1" hasCustomPrompt="1"/>
          </p:nvPr>
        </p:nvSpPr>
        <p:spPr>
          <a:xfrm>
            <a:off x="1975209" y="5880847"/>
            <a:ext cx="9436862" cy="570408"/>
          </a:xfrm>
          <a:prstGeom prst="rect">
            <a:avLst/>
          </a:prstGeom>
        </p:spPr>
        <p:txBody>
          <a:bodyPr wrap="square" lIns="0" tIns="0" rIns="0" bIns="0" anchor="t" anchorCtr="0">
            <a:noAutofit/>
          </a:bodyPr>
          <a:lstStyle>
            <a:lvl1pPr marL="0" indent="0">
              <a:spcBef>
                <a:spcPts val="0"/>
              </a:spcBef>
              <a:buSzTx/>
              <a:buFontTx/>
              <a:buNone/>
              <a:defRPr sz="800">
                <a:solidFill>
                  <a:schemeClr val="bg2"/>
                </a:solidFill>
                <a:latin typeface="+mj-lt"/>
                <a:ea typeface="+mj-ea"/>
                <a:cs typeface="+mj-cs"/>
                <a:sym typeface="Arial"/>
              </a:defRPr>
            </a:lvl1pPr>
            <a:lvl2pPr marL="0" indent="0">
              <a:buSzTx/>
              <a:buFontTx/>
              <a:buNone/>
              <a:defRPr sz="800">
                <a:latin typeface="+mj-lt"/>
                <a:ea typeface="+mj-ea"/>
                <a:cs typeface="+mj-cs"/>
                <a:sym typeface="Arial"/>
              </a:defRPr>
            </a:lvl2pPr>
            <a:lvl3pPr marL="0" indent="0">
              <a:buSzTx/>
              <a:buFontTx/>
              <a:buNone/>
              <a:defRPr sz="800">
                <a:latin typeface="+mj-lt"/>
                <a:ea typeface="+mj-ea"/>
                <a:cs typeface="+mj-cs"/>
                <a:sym typeface="Arial"/>
              </a:defRPr>
            </a:lvl3pPr>
            <a:lvl4pPr marL="0" indent="0">
              <a:buSzTx/>
              <a:buFontTx/>
              <a:buNone/>
              <a:defRPr sz="800">
                <a:latin typeface="+mj-lt"/>
                <a:ea typeface="+mj-ea"/>
                <a:cs typeface="+mj-cs"/>
                <a:sym typeface="Arial"/>
              </a:defRPr>
            </a:lvl4pPr>
            <a:lvl5pPr marL="0" indent="0">
              <a:buSzTx/>
              <a:buFontTx/>
              <a:buNone/>
              <a:defRPr sz="800">
                <a:latin typeface="+mj-lt"/>
                <a:ea typeface="+mj-ea"/>
                <a:cs typeface="+mj-cs"/>
                <a:sym typeface="Arial"/>
              </a:defRPr>
            </a:lvl5pPr>
          </a:lstStyle>
          <a:p>
            <a:r>
              <a:rPr lang="pt-PT" noProof="0" dirty="0"/>
              <a:t>Legenda</a:t>
            </a:r>
          </a:p>
        </p:txBody>
      </p:sp>
    </p:spTree>
    <p:extLst>
      <p:ext uri="{BB962C8B-B14F-4D97-AF65-F5344CB8AC3E}">
        <p14:creationId xmlns:p14="http://schemas.microsoft.com/office/powerpoint/2010/main" val="217641518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Mixe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5155A5EA-C395-2F29-E7FA-C79BA2A0D1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8" name="Slide Number"/>
          <p:cNvSpPr txBox="1">
            <a:spLocks noGrp="1"/>
          </p:cNvSpPr>
          <p:nvPr>
            <p:ph type="sldNum" sz="quarter" idx="2"/>
          </p:nvPr>
        </p:nvSpPr>
        <p:spPr>
          <a:xfrm>
            <a:off x="11487176" y="6315709"/>
            <a:ext cx="153964" cy="135546"/>
          </a:xfrm>
          <a:prstGeom prst="rect">
            <a:avLst/>
          </a:prstGeom>
        </p:spPr>
        <p:txBody>
          <a:bodyPr lIns="0" tIns="0" rIns="0" bIns="0" anchor="t"/>
          <a:lstStyle>
            <a:lvl1pPr>
              <a:defRPr sz="1000">
                <a:solidFill>
                  <a:srgbClr val="F0F0EB"/>
                </a:solidFill>
                <a:latin typeface="+mj-lt"/>
                <a:ea typeface="+mj-ea"/>
                <a:cs typeface="+mj-cs"/>
                <a:sym typeface="Aria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ixed - Texto">
    <p:spTree>
      <p:nvGrpSpPr>
        <p:cNvPr id="1" name=""/>
        <p:cNvGrpSpPr/>
        <p:nvPr/>
      </p:nvGrpSpPr>
      <p:grpSpPr>
        <a:xfrm>
          <a:off x="0" y="0"/>
          <a:ext cx="0" cy="0"/>
          <a:chOff x="0" y="0"/>
          <a:chExt cx="0" cy="0"/>
        </a:xfrm>
      </p:grpSpPr>
      <p:pic>
        <p:nvPicPr>
          <p:cNvPr id="2" name="Picture 1" descr="Shape&#10;&#10;Description automatically generated">
            <a:extLst>
              <a:ext uri="{FF2B5EF4-FFF2-40B4-BE49-F238E27FC236}">
                <a16:creationId xmlns:a16="http://schemas.microsoft.com/office/drawing/2014/main" id="{3C668CB2-2A8A-CFD8-C561-B523519211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8"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F0F0EB"/>
                </a:solidFill>
                <a:latin typeface="+mj-lt"/>
                <a:ea typeface="+mj-ea"/>
                <a:cs typeface="+mj-cs"/>
                <a:sym typeface="Arial"/>
              </a:defRPr>
            </a:lvl1pPr>
          </a:lstStyle>
          <a:p>
            <a:fld id="{86CB4B4D-7CA3-9044-876B-883B54F8677D}" type="slidenum">
              <a:rPr lang="pt-PT" noProof="0"/>
              <a:t>‹#›</a:t>
            </a:fld>
            <a:endParaRPr lang="pt-PT" noProof="0"/>
          </a:p>
        </p:txBody>
      </p:sp>
      <p:sp>
        <p:nvSpPr>
          <p:cNvPr id="5" name="Title 1">
            <a:extLst>
              <a:ext uri="{FF2B5EF4-FFF2-40B4-BE49-F238E27FC236}">
                <a16:creationId xmlns:a16="http://schemas.microsoft.com/office/drawing/2014/main" id="{D2AE9A79-2677-2B4C-9850-4BFA072C1ACF}"/>
              </a:ext>
            </a:extLst>
          </p:cNvPr>
          <p:cNvSpPr>
            <a:spLocks noGrp="1"/>
          </p:cNvSpPr>
          <p:nvPr>
            <p:ph type="title" hasCustomPrompt="1"/>
          </p:nvPr>
        </p:nvSpPr>
        <p:spPr>
          <a:xfrm>
            <a:off x="510668" y="310034"/>
            <a:ext cx="7056000" cy="847085"/>
          </a:xfrm>
        </p:spPr>
        <p:txBody>
          <a:bodyPr/>
          <a:lstStyle>
            <a:lvl1pPr>
              <a:defRPr>
                <a:latin typeface="+mj-lt"/>
              </a:defRPr>
            </a:lvl1pPr>
          </a:lstStyle>
          <a:p>
            <a:r>
              <a:rPr lang="pt-PT" noProof="0"/>
              <a:t>Título da página</a:t>
            </a:r>
          </a:p>
        </p:txBody>
      </p:sp>
      <p:sp>
        <p:nvSpPr>
          <p:cNvPr id="7" name="Text Placeholder 3">
            <a:extLst>
              <a:ext uri="{FF2B5EF4-FFF2-40B4-BE49-F238E27FC236}">
                <a16:creationId xmlns:a16="http://schemas.microsoft.com/office/drawing/2014/main" id="{11C79FD9-0682-2831-E49D-218B662CFD32}"/>
              </a:ext>
            </a:extLst>
          </p:cNvPr>
          <p:cNvSpPr>
            <a:spLocks noGrp="1"/>
          </p:cNvSpPr>
          <p:nvPr>
            <p:ph type="body" sz="quarter" idx="10" hasCustomPrompt="1"/>
          </p:nvPr>
        </p:nvSpPr>
        <p:spPr>
          <a:xfrm>
            <a:off x="513869" y="1323391"/>
            <a:ext cx="7055333" cy="4091089"/>
          </a:xfrm>
        </p:spPr>
        <p:txBody>
          <a:bodyPr/>
          <a:lstStyle>
            <a:lvl1pPr marL="0" indent="0">
              <a:buNone/>
              <a:defRPr sz="2400">
                <a:latin typeface="+mn-lt"/>
              </a:defRPr>
            </a:lvl1pPr>
          </a:lstStyle>
          <a:p>
            <a:r>
              <a:rPr lang="pt-PT" noProof="0"/>
              <a:t>“At Sonae, we have always recognised that we are part of a wide ecosystem that relies on scarce resources. Understanding this well is critical to ensure a better tomorrow, but also to achieve a superior performance and longevity. The days in which economic and social  value creation were separate considerations are long gone.</a:t>
            </a:r>
          </a:p>
        </p:txBody>
      </p:sp>
      <p:sp>
        <p:nvSpPr>
          <p:cNvPr id="10" name="Text Placeholder 8">
            <a:extLst>
              <a:ext uri="{FF2B5EF4-FFF2-40B4-BE49-F238E27FC236}">
                <a16:creationId xmlns:a16="http://schemas.microsoft.com/office/drawing/2014/main" id="{E227D607-717B-3503-ED57-3AC4E2E57E92}"/>
              </a:ext>
            </a:extLst>
          </p:cNvPr>
          <p:cNvSpPr>
            <a:spLocks noGrp="1"/>
          </p:cNvSpPr>
          <p:nvPr>
            <p:ph type="body" sz="quarter" idx="11" hasCustomPrompt="1"/>
          </p:nvPr>
        </p:nvSpPr>
        <p:spPr>
          <a:xfrm>
            <a:off x="8649493" y="1331732"/>
            <a:ext cx="2990850" cy="4082748"/>
          </a:xfrm>
        </p:spPr>
        <p:txBody>
          <a:bodyPr/>
          <a:lstStyle>
            <a:lvl1pPr marL="0" indent="0">
              <a:buNone/>
              <a:defRPr sz="1400">
                <a:solidFill>
                  <a:schemeClr val="bg2"/>
                </a:solidFill>
                <a:latin typeface="+mn-lt"/>
              </a:defRPr>
            </a:lvl1pPr>
          </a:lstStyle>
          <a:p>
            <a:r>
              <a:rPr lang="pt-PT" noProof="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a:t>
            </a:r>
          </a:p>
        </p:txBody>
      </p:sp>
    </p:spTree>
    <p:extLst>
      <p:ext uri="{BB962C8B-B14F-4D97-AF65-F5344CB8AC3E}">
        <p14:creationId xmlns:p14="http://schemas.microsoft.com/office/powerpoint/2010/main" val="284883394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ndex">
    <p:spTree>
      <p:nvGrpSpPr>
        <p:cNvPr id="1" name=""/>
        <p:cNvGrpSpPr/>
        <p:nvPr/>
      </p:nvGrpSpPr>
      <p:grpSpPr>
        <a:xfrm>
          <a:off x="0" y="0"/>
          <a:ext cx="0" cy="0"/>
          <a:chOff x="0" y="0"/>
          <a:chExt cx="0" cy="0"/>
        </a:xfrm>
      </p:grpSpPr>
      <p:sp>
        <p:nvSpPr>
          <p:cNvPr id="60" name="Slide Number"/>
          <p:cNvSpPr txBox="1">
            <a:spLocks noGrp="1"/>
          </p:cNvSpPr>
          <p:nvPr>
            <p:ph type="sldNum" sz="quarter" idx="2"/>
          </p:nvPr>
        </p:nvSpPr>
        <p:spPr>
          <a:xfrm>
            <a:off x="11487176" y="6315709"/>
            <a:ext cx="153964" cy="135546"/>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t>‹#›</a:t>
            </a:fld>
            <a:endParaRPr/>
          </a:p>
        </p:txBody>
      </p:sp>
      <p:pic>
        <p:nvPicPr>
          <p:cNvPr id="6" name="Picture 5" descr="Shape&#10;&#10;Description automatically generated">
            <a:extLst>
              <a:ext uri="{FF2B5EF4-FFF2-40B4-BE49-F238E27FC236}">
                <a16:creationId xmlns:a16="http://schemas.microsoft.com/office/drawing/2014/main" id="{731AD341-9BC5-E2EE-CB5D-09FD6E94F3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Mixed - Titulo">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1C77ED25-0566-4976-F88E-2DA7B4A82E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8"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F0F0EB"/>
                </a:solidFill>
                <a:latin typeface="+mj-lt"/>
                <a:ea typeface="+mj-ea"/>
                <a:cs typeface="+mj-cs"/>
                <a:sym typeface="Arial"/>
              </a:defRPr>
            </a:lvl1pPr>
          </a:lstStyle>
          <a:p>
            <a:fld id="{86CB4B4D-7CA3-9044-876B-883B54F8677D}" type="slidenum">
              <a:rPr lang="pt-PT" noProof="0"/>
              <a:t>‹#›</a:t>
            </a:fld>
            <a:endParaRPr lang="pt-PT" noProof="0"/>
          </a:p>
        </p:txBody>
      </p:sp>
      <p:sp>
        <p:nvSpPr>
          <p:cNvPr id="2" name="Title 1">
            <a:extLst>
              <a:ext uri="{FF2B5EF4-FFF2-40B4-BE49-F238E27FC236}">
                <a16:creationId xmlns:a16="http://schemas.microsoft.com/office/drawing/2014/main" id="{25DEAD11-F5C6-4054-D332-0AB217557035}"/>
              </a:ext>
            </a:extLst>
          </p:cNvPr>
          <p:cNvSpPr>
            <a:spLocks noGrp="1"/>
          </p:cNvSpPr>
          <p:nvPr>
            <p:ph type="title" hasCustomPrompt="1"/>
          </p:nvPr>
        </p:nvSpPr>
        <p:spPr>
          <a:xfrm>
            <a:off x="510668" y="310034"/>
            <a:ext cx="7056000" cy="847085"/>
          </a:xfrm>
        </p:spPr>
        <p:txBody>
          <a:bodyPr/>
          <a:lstStyle>
            <a:lvl1pPr>
              <a:defRPr>
                <a:latin typeface="+mj-lt"/>
              </a:defRPr>
            </a:lvl1pPr>
          </a:lstStyle>
          <a:p>
            <a:r>
              <a:rPr lang="pt-PT" noProof="0" dirty="0"/>
              <a:t>Título da página</a:t>
            </a:r>
          </a:p>
        </p:txBody>
      </p:sp>
    </p:spTree>
    <p:extLst>
      <p:ext uri="{BB962C8B-B14F-4D97-AF65-F5344CB8AC3E}">
        <p14:creationId xmlns:p14="http://schemas.microsoft.com/office/powerpoint/2010/main" val="335523510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Separador 01">
    <p:spTree>
      <p:nvGrpSpPr>
        <p:cNvPr id="1" name=""/>
        <p:cNvGrpSpPr/>
        <p:nvPr/>
      </p:nvGrpSpPr>
      <p:grpSpPr>
        <a:xfrm>
          <a:off x="0" y="0"/>
          <a:ext cx="0" cy="0"/>
          <a:chOff x="0" y="0"/>
          <a:chExt cx="0" cy="0"/>
        </a:xfrm>
      </p:grpSpPr>
      <p:pic>
        <p:nvPicPr>
          <p:cNvPr id="8" name="Picture 7" descr="Icon&#10;&#10;Description automatically generated with low confidence">
            <a:extLst>
              <a:ext uri="{FF2B5EF4-FFF2-40B4-BE49-F238E27FC236}">
                <a16:creationId xmlns:a16="http://schemas.microsoft.com/office/drawing/2014/main" id="{CBA3FA19-0E5E-1764-8179-929E72B708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4"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2" name="Text Placeholder 5">
            <a:extLst>
              <a:ext uri="{FF2B5EF4-FFF2-40B4-BE49-F238E27FC236}">
                <a16:creationId xmlns:a16="http://schemas.microsoft.com/office/drawing/2014/main" id="{61594BB2-B2DC-5773-B0DA-75D6275BFF6E}"/>
              </a:ext>
            </a:extLst>
          </p:cNvPr>
          <p:cNvSpPr>
            <a:spLocks noGrp="1"/>
          </p:cNvSpPr>
          <p:nvPr>
            <p:ph type="body" sz="quarter" idx="12" hasCustomPrompt="1"/>
          </p:nvPr>
        </p:nvSpPr>
        <p:spPr>
          <a:xfrm>
            <a:off x="500620" y="2663499"/>
            <a:ext cx="6061075" cy="727623"/>
          </a:xfrm>
        </p:spPr>
        <p:txBody>
          <a:bodyPr/>
          <a:lstStyle>
            <a:lvl1pPr marL="0" indent="0">
              <a:buNone/>
              <a:defRPr sz="2000">
                <a:latin typeface="+mn-lt"/>
              </a:defRPr>
            </a:lvl1pPr>
          </a:lstStyle>
          <a:p>
            <a:r>
              <a:rPr lang="pt-PT" noProof="0"/>
              <a:t>Pequeno descritivo sobre o capítulo.</a:t>
            </a:r>
          </a:p>
        </p:txBody>
      </p:sp>
      <p:sp>
        <p:nvSpPr>
          <p:cNvPr id="6" name="Text Placeholder 5">
            <a:extLst>
              <a:ext uri="{FF2B5EF4-FFF2-40B4-BE49-F238E27FC236}">
                <a16:creationId xmlns:a16="http://schemas.microsoft.com/office/drawing/2014/main" id="{BAEBE989-A22A-40FA-DCD9-CA871BECE1BC}"/>
              </a:ext>
            </a:extLst>
          </p:cNvPr>
          <p:cNvSpPr>
            <a:spLocks noGrp="1"/>
          </p:cNvSpPr>
          <p:nvPr>
            <p:ph type="body" sz="quarter" idx="13" hasCustomPrompt="1"/>
          </p:nvPr>
        </p:nvSpPr>
        <p:spPr>
          <a:xfrm>
            <a:off x="500620" y="1003260"/>
            <a:ext cx="5380215" cy="1580394"/>
          </a:xfrm>
        </p:spPr>
        <p:txBody>
          <a:bodyPr/>
          <a:lstStyle>
            <a:lvl1pPr marL="0" indent="0">
              <a:lnSpc>
                <a:spcPts val="6000"/>
              </a:lnSpc>
              <a:spcBef>
                <a:spcPts val="0"/>
              </a:spcBef>
              <a:buNone/>
              <a:defRPr sz="6000">
                <a:latin typeface="+mj-lt"/>
              </a:defRPr>
            </a:lvl1pPr>
          </a:lstStyle>
          <a:p>
            <a:pPr lvl="0"/>
            <a:r>
              <a:rPr lang="pt-PT" noProof="0"/>
              <a:t>1. Capítulo título </a:t>
            </a:r>
          </a:p>
          <a:p>
            <a:pPr lvl="0"/>
            <a:endParaRPr lang="pt-PT" noProof="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Separador 02">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88C50F41-D1D8-E52F-63D5-A17BA0E5BF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2"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3" name="Text Placeholder 5">
            <a:extLst>
              <a:ext uri="{FF2B5EF4-FFF2-40B4-BE49-F238E27FC236}">
                <a16:creationId xmlns:a16="http://schemas.microsoft.com/office/drawing/2014/main" id="{F43C0258-A2CA-CFB3-8ADD-D172FDE6B09C}"/>
              </a:ext>
            </a:extLst>
          </p:cNvPr>
          <p:cNvSpPr>
            <a:spLocks noGrp="1"/>
          </p:cNvSpPr>
          <p:nvPr>
            <p:ph type="body" sz="quarter" idx="12" hasCustomPrompt="1"/>
          </p:nvPr>
        </p:nvSpPr>
        <p:spPr>
          <a:xfrm>
            <a:off x="500620" y="2663499"/>
            <a:ext cx="6061075" cy="727623"/>
          </a:xfrm>
        </p:spPr>
        <p:txBody>
          <a:bodyPr/>
          <a:lstStyle>
            <a:lvl1pPr marL="0" indent="0">
              <a:buNone/>
              <a:defRPr sz="2000">
                <a:latin typeface="+mn-lt"/>
              </a:defRPr>
            </a:lvl1pPr>
          </a:lstStyle>
          <a:p>
            <a:r>
              <a:rPr lang="pt-PT" noProof="0"/>
              <a:t>Pequeno descritivo sobre o capítulo.</a:t>
            </a:r>
          </a:p>
        </p:txBody>
      </p:sp>
      <p:sp>
        <p:nvSpPr>
          <p:cNvPr id="5" name="Text Placeholder 5">
            <a:extLst>
              <a:ext uri="{FF2B5EF4-FFF2-40B4-BE49-F238E27FC236}">
                <a16:creationId xmlns:a16="http://schemas.microsoft.com/office/drawing/2014/main" id="{63A230DC-6EAF-0538-BD72-EC5EA8075FF9}"/>
              </a:ext>
            </a:extLst>
          </p:cNvPr>
          <p:cNvSpPr>
            <a:spLocks noGrp="1"/>
          </p:cNvSpPr>
          <p:nvPr>
            <p:ph type="body" sz="quarter" idx="13" hasCustomPrompt="1"/>
          </p:nvPr>
        </p:nvSpPr>
        <p:spPr>
          <a:xfrm>
            <a:off x="500620" y="1003260"/>
            <a:ext cx="5380215" cy="1580394"/>
          </a:xfrm>
        </p:spPr>
        <p:txBody>
          <a:bodyPr/>
          <a:lstStyle>
            <a:lvl1pPr marL="0" indent="0">
              <a:lnSpc>
                <a:spcPts val="6000"/>
              </a:lnSpc>
              <a:spcBef>
                <a:spcPts val="0"/>
              </a:spcBef>
              <a:buNone/>
              <a:defRPr sz="6000">
                <a:latin typeface="+mj-lt"/>
              </a:defRPr>
            </a:lvl1pPr>
          </a:lstStyle>
          <a:p>
            <a:pPr lvl="0"/>
            <a:r>
              <a:rPr lang="pt-PT" noProof="0"/>
              <a:t>2. Capítulo título </a:t>
            </a:r>
          </a:p>
          <a:p>
            <a:pPr lvl="0"/>
            <a:endParaRPr lang="pt-PT" noProof="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Separador 04">
    <p:spTree>
      <p:nvGrpSpPr>
        <p:cNvPr id="1" name=""/>
        <p:cNvGrpSpPr/>
        <p:nvPr/>
      </p:nvGrpSpPr>
      <p:grpSpPr>
        <a:xfrm>
          <a:off x="0" y="0"/>
          <a:ext cx="0" cy="0"/>
          <a:chOff x="0" y="0"/>
          <a:chExt cx="0" cy="0"/>
        </a:xfrm>
      </p:grpSpPr>
      <p:pic>
        <p:nvPicPr>
          <p:cNvPr id="107"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08"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3" name="Text Placeholder 5">
            <a:extLst>
              <a:ext uri="{FF2B5EF4-FFF2-40B4-BE49-F238E27FC236}">
                <a16:creationId xmlns:a16="http://schemas.microsoft.com/office/drawing/2014/main" id="{AA79717D-E8F6-7805-AE71-1374D76554B6}"/>
              </a:ext>
            </a:extLst>
          </p:cNvPr>
          <p:cNvSpPr>
            <a:spLocks noGrp="1"/>
          </p:cNvSpPr>
          <p:nvPr>
            <p:ph type="body" sz="quarter" idx="12" hasCustomPrompt="1"/>
          </p:nvPr>
        </p:nvSpPr>
        <p:spPr>
          <a:xfrm>
            <a:off x="500620" y="2663499"/>
            <a:ext cx="6061075" cy="727623"/>
          </a:xfrm>
        </p:spPr>
        <p:txBody>
          <a:bodyPr/>
          <a:lstStyle>
            <a:lvl1pPr marL="0" indent="0">
              <a:buNone/>
              <a:defRPr sz="2000">
                <a:latin typeface="+mn-lt"/>
              </a:defRPr>
            </a:lvl1pPr>
          </a:lstStyle>
          <a:p>
            <a:r>
              <a:rPr lang="pt-PT" noProof="0" dirty="0"/>
              <a:t>Pequeno descritivo sobre o capítulo.</a:t>
            </a:r>
          </a:p>
        </p:txBody>
      </p:sp>
      <p:sp>
        <p:nvSpPr>
          <p:cNvPr id="5" name="Text Placeholder 5">
            <a:extLst>
              <a:ext uri="{FF2B5EF4-FFF2-40B4-BE49-F238E27FC236}">
                <a16:creationId xmlns:a16="http://schemas.microsoft.com/office/drawing/2014/main" id="{4DC5B6AC-8DA2-388D-22CD-F4761800AE08}"/>
              </a:ext>
            </a:extLst>
          </p:cNvPr>
          <p:cNvSpPr>
            <a:spLocks noGrp="1"/>
          </p:cNvSpPr>
          <p:nvPr>
            <p:ph type="body" sz="quarter" idx="13" hasCustomPrompt="1"/>
          </p:nvPr>
        </p:nvSpPr>
        <p:spPr>
          <a:xfrm>
            <a:off x="500620" y="1003260"/>
            <a:ext cx="5380215" cy="1580394"/>
          </a:xfrm>
        </p:spPr>
        <p:txBody>
          <a:bodyPr/>
          <a:lstStyle>
            <a:lvl1pPr marL="0" indent="0">
              <a:lnSpc>
                <a:spcPts val="6000"/>
              </a:lnSpc>
              <a:spcBef>
                <a:spcPts val="0"/>
              </a:spcBef>
              <a:buNone/>
              <a:defRPr sz="6000">
                <a:latin typeface="+mj-lt"/>
              </a:defRPr>
            </a:lvl1pPr>
          </a:lstStyle>
          <a:p>
            <a:pPr lvl="0"/>
            <a:r>
              <a:rPr lang="pt-PT" noProof="0"/>
              <a:t>4. Capítulo título</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onae Warm White - alt">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7176" y="6315709"/>
            <a:ext cx="153964" cy="135546"/>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t>‹#›</a:t>
            </a:fld>
            <a:endParaRPr/>
          </a:p>
        </p:txBody>
      </p:sp>
      <p:pic>
        <p:nvPicPr>
          <p:cNvPr id="2" name="Picture 1" descr="Logo&#10;&#10;Description automatically generated">
            <a:extLst>
              <a:ext uri="{FF2B5EF4-FFF2-40B4-BE49-F238E27FC236}">
                <a16:creationId xmlns:a16="http://schemas.microsoft.com/office/drawing/2014/main" id="{250F8A25-81EC-E569-7A44-293919561B5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6319" y="158660"/>
            <a:ext cx="1689100" cy="952500"/>
          </a:xfrm>
          <a:prstGeom prst="rect">
            <a:avLst/>
          </a:prstGeom>
        </p:spPr>
      </p:pic>
    </p:spTree>
    <p:extLst>
      <p:ext uri="{BB962C8B-B14F-4D97-AF65-F5344CB8AC3E}">
        <p14:creationId xmlns:p14="http://schemas.microsoft.com/office/powerpoint/2010/main" val="2064077179"/>
      </p:ext>
    </p:extLst>
  </p:cSld>
  <p:clrMapOvr>
    <a:masterClrMapping/>
  </p:clrMapOvr>
  <p:transition spd="med"/>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onae Warm White - Citação">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7176" y="6315709"/>
            <a:ext cx="153964" cy="135546"/>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t>‹#›</a:t>
            </a:fld>
            <a:endParaRPr/>
          </a:p>
        </p:txBody>
      </p:sp>
      <p:sp>
        <p:nvSpPr>
          <p:cNvPr id="5" name="Text Placeholder 3">
            <a:extLst>
              <a:ext uri="{FF2B5EF4-FFF2-40B4-BE49-F238E27FC236}">
                <a16:creationId xmlns:a16="http://schemas.microsoft.com/office/drawing/2014/main" id="{EC4F442B-69DF-641B-C9D3-1A79630C0AEB}"/>
              </a:ext>
            </a:extLst>
          </p:cNvPr>
          <p:cNvSpPr>
            <a:spLocks noGrp="1"/>
          </p:cNvSpPr>
          <p:nvPr>
            <p:ph type="body" sz="quarter" idx="10" hasCustomPrompt="1"/>
          </p:nvPr>
        </p:nvSpPr>
        <p:spPr>
          <a:xfrm>
            <a:off x="511106" y="486397"/>
            <a:ext cx="7678737" cy="3876675"/>
          </a:xfrm>
        </p:spPr>
        <p:txBody>
          <a:bodyPr/>
          <a:lstStyle>
            <a:lvl1pPr marL="0" indent="0">
              <a:buNone/>
              <a:defRPr sz="2800">
                <a:latin typeface="+mn-lt"/>
              </a:defRPr>
            </a:lvl1pPr>
          </a:lstStyle>
          <a:p>
            <a:r>
              <a:rPr lang="en-GB" dirty="0"/>
              <a:t>“At Sonae, we have always recognised that we are part of a wide ecosystem that relies on scarce resources. Understanding this well is critical to ensure a better tomorrow, but also to achieve a superior performance and longevity. The days in which economic and social  value creation were separate considerations are long gone.</a:t>
            </a:r>
          </a:p>
        </p:txBody>
      </p:sp>
      <p:pic>
        <p:nvPicPr>
          <p:cNvPr id="2" name="Picture 1" descr="Logo&#10;&#10;Description automatically generated">
            <a:extLst>
              <a:ext uri="{FF2B5EF4-FFF2-40B4-BE49-F238E27FC236}">
                <a16:creationId xmlns:a16="http://schemas.microsoft.com/office/drawing/2014/main" id="{DBCEB9C0-F44D-EBFD-267A-BC1F05C7D6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6110" y="5673004"/>
            <a:ext cx="1689100" cy="952500"/>
          </a:xfrm>
          <a:prstGeom prst="rect">
            <a:avLst/>
          </a:prstGeom>
        </p:spPr>
      </p:pic>
    </p:spTree>
    <p:extLst>
      <p:ext uri="{BB962C8B-B14F-4D97-AF65-F5344CB8AC3E}">
        <p14:creationId xmlns:p14="http://schemas.microsoft.com/office/powerpoint/2010/main" val="77626241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onae Warm White - Texto Simples">
    <p:spTree>
      <p:nvGrpSpPr>
        <p:cNvPr id="1" name=""/>
        <p:cNvGrpSpPr/>
        <p:nvPr/>
      </p:nvGrpSpPr>
      <p:grpSpPr>
        <a:xfrm>
          <a:off x="0" y="0"/>
          <a:ext cx="0" cy="0"/>
          <a:chOff x="0" y="0"/>
          <a:chExt cx="0" cy="0"/>
        </a:xfrm>
      </p:grpSpPr>
      <p:sp>
        <p:nvSpPr>
          <p:cNvPr id="116" name="Slide Number"/>
          <p:cNvSpPr txBox="1">
            <a:spLocks noGrp="1"/>
          </p:cNvSpPr>
          <p:nvPr>
            <p:ph type="sldNum" sz="quarter" idx="2"/>
          </p:nvPr>
        </p:nvSpPr>
        <p:spPr>
          <a:xfrm>
            <a:off x="11484046" y="6315709"/>
            <a:ext cx="157094" cy="153888"/>
          </a:xfrm>
          <a:prstGeom prst="rect">
            <a:avLst/>
          </a:prstGeom>
        </p:spPr>
        <p:txBody>
          <a:bodyPr lIns="0" tIns="0" rIns="0" bIns="0" anchor="t"/>
          <a:lstStyle>
            <a:lvl1pPr>
              <a:defRPr sz="1000">
                <a:solidFill>
                  <a:srgbClr val="000F63"/>
                </a:solidFill>
                <a:latin typeface="+mj-lt"/>
                <a:ea typeface="+mj-ea"/>
                <a:cs typeface="+mj-cs"/>
                <a:sym typeface="Arial"/>
              </a:defRPr>
            </a:lvl1pPr>
          </a:lstStyle>
          <a:p>
            <a:fld id="{86CB4B4D-7CA3-9044-876B-883B54F8677D}" type="slidenum">
              <a:rPr lang="pt-PT" noProof="0"/>
              <a:t>‹#›</a:t>
            </a:fld>
            <a:endParaRPr lang="pt-PT" noProof="0"/>
          </a:p>
        </p:txBody>
      </p:sp>
      <p:sp>
        <p:nvSpPr>
          <p:cNvPr id="6" name="Text Placeholder 4">
            <a:extLst>
              <a:ext uri="{FF2B5EF4-FFF2-40B4-BE49-F238E27FC236}">
                <a16:creationId xmlns:a16="http://schemas.microsoft.com/office/drawing/2014/main" id="{30D1714A-2137-3917-DEEF-0E38FFF667CF}"/>
              </a:ext>
            </a:extLst>
          </p:cNvPr>
          <p:cNvSpPr>
            <a:spLocks noGrp="1"/>
          </p:cNvSpPr>
          <p:nvPr>
            <p:ph type="body" sz="quarter" idx="10" hasCustomPrompt="1"/>
          </p:nvPr>
        </p:nvSpPr>
        <p:spPr>
          <a:xfrm>
            <a:off x="512380" y="485545"/>
            <a:ext cx="4756633" cy="1620838"/>
          </a:xfrm>
        </p:spPr>
        <p:txBody>
          <a:bodyPr/>
          <a:lstStyle>
            <a:lvl1pPr marL="0" indent="0">
              <a:buNone/>
              <a:defRPr sz="2800">
                <a:latin typeface="+mj-lt"/>
              </a:defRPr>
            </a:lvl1pPr>
          </a:lstStyle>
          <a:p>
            <a:r>
              <a:rPr lang="pt-PT" noProof="0"/>
              <a:t>At Sonae, we have always recognised that we are part of a wide ecosystem that relies on scarce resources.</a:t>
            </a:r>
          </a:p>
        </p:txBody>
      </p:sp>
      <p:sp>
        <p:nvSpPr>
          <p:cNvPr id="9" name="Text Placeholder 7">
            <a:extLst>
              <a:ext uri="{FF2B5EF4-FFF2-40B4-BE49-F238E27FC236}">
                <a16:creationId xmlns:a16="http://schemas.microsoft.com/office/drawing/2014/main" id="{E7E69218-30A8-33FC-C54B-E6883B00C463}"/>
              </a:ext>
            </a:extLst>
          </p:cNvPr>
          <p:cNvSpPr>
            <a:spLocks noGrp="1"/>
          </p:cNvSpPr>
          <p:nvPr>
            <p:ph type="body" sz="quarter" idx="11" hasCustomPrompt="1"/>
          </p:nvPr>
        </p:nvSpPr>
        <p:spPr>
          <a:xfrm>
            <a:off x="6100111" y="485545"/>
            <a:ext cx="5545140" cy="3836988"/>
          </a:xfrm>
        </p:spPr>
        <p:txBody>
          <a:bodyPr/>
          <a:lstStyle>
            <a:lvl1pPr marL="0" indent="0">
              <a:buNone/>
              <a:defRPr>
                <a:latin typeface="+mn-lt"/>
              </a:defRPr>
            </a:lvl1pPr>
          </a:lstStyle>
          <a:p>
            <a:r>
              <a:rPr lang="pt-PT" noProof="0" dirty="0" err="1"/>
              <a:t>Lorem</a:t>
            </a:r>
            <a:r>
              <a:rPr lang="pt-PT" noProof="0" dirty="0"/>
              <a:t> </a:t>
            </a:r>
            <a:r>
              <a:rPr lang="pt-PT" noProof="0" dirty="0" err="1"/>
              <a:t>ipsum</a:t>
            </a:r>
            <a:r>
              <a:rPr lang="pt-PT" noProof="0" dirty="0"/>
              <a:t> </a:t>
            </a:r>
            <a:r>
              <a:rPr lang="pt-PT" noProof="0" dirty="0" err="1"/>
              <a:t>dolor</a:t>
            </a:r>
            <a:r>
              <a:rPr lang="pt-PT" noProof="0" dirty="0"/>
              <a:t> </a:t>
            </a:r>
            <a:r>
              <a:rPr lang="pt-PT" noProof="0" dirty="0" err="1"/>
              <a:t>sit</a:t>
            </a:r>
            <a:r>
              <a:rPr lang="pt-PT" noProof="0" dirty="0"/>
              <a:t> </a:t>
            </a:r>
            <a:r>
              <a:rPr lang="pt-PT" noProof="0" dirty="0" err="1"/>
              <a:t>amet</a:t>
            </a:r>
            <a:r>
              <a:rPr lang="pt-PT" noProof="0" dirty="0"/>
              <a:t>, </a:t>
            </a:r>
            <a:r>
              <a:rPr lang="pt-PT" noProof="0" dirty="0" err="1"/>
              <a:t>consectetuer</a:t>
            </a:r>
            <a:r>
              <a:rPr lang="pt-PT" noProof="0" dirty="0"/>
              <a:t> </a:t>
            </a:r>
            <a:r>
              <a:rPr lang="pt-PT" noProof="0" dirty="0" err="1"/>
              <a:t>adipiscing</a:t>
            </a:r>
            <a:r>
              <a:rPr lang="pt-PT" noProof="0" dirty="0"/>
              <a:t> </a:t>
            </a:r>
            <a:r>
              <a:rPr lang="pt-PT" noProof="0" dirty="0" err="1"/>
              <a:t>elit</a:t>
            </a:r>
            <a:r>
              <a:rPr lang="pt-PT" noProof="0" dirty="0"/>
              <a:t>, </a:t>
            </a:r>
            <a:r>
              <a:rPr lang="pt-PT" noProof="0" dirty="0" err="1"/>
              <a:t>sed</a:t>
            </a:r>
            <a:r>
              <a:rPr lang="pt-PT" noProof="0" dirty="0"/>
              <a:t> </a:t>
            </a:r>
            <a:r>
              <a:rPr lang="pt-PT" noProof="0" dirty="0" err="1"/>
              <a:t>diam</a:t>
            </a:r>
            <a:r>
              <a:rPr lang="pt-PT" noProof="0" dirty="0"/>
              <a:t> </a:t>
            </a:r>
            <a:r>
              <a:rPr lang="pt-PT" noProof="0" dirty="0" err="1"/>
              <a:t>nonummy</a:t>
            </a:r>
            <a:r>
              <a:rPr lang="pt-PT" noProof="0" dirty="0"/>
              <a:t> </a:t>
            </a:r>
            <a:r>
              <a:rPr lang="pt-PT" noProof="0" dirty="0" err="1"/>
              <a:t>nibh</a:t>
            </a:r>
            <a:r>
              <a:rPr lang="pt-PT" noProof="0" dirty="0"/>
              <a:t> </a:t>
            </a:r>
            <a:r>
              <a:rPr lang="pt-PT" noProof="0" dirty="0" err="1"/>
              <a:t>euismod</a:t>
            </a:r>
            <a:r>
              <a:rPr lang="pt-PT" noProof="0" dirty="0"/>
              <a:t> </a:t>
            </a:r>
            <a:r>
              <a:rPr lang="pt-PT" noProof="0" dirty="0" err="1"/>
              <a:t>tincidunt</a:t>
            </a:r>
            <a:r>
              <a:rPr lang="pt-PT" noProof="0" dirty="0"/>
              <a:t> ut </a:t>
            </a:r>
            <a:r>
              <a:rPr lang="pt-PT" noProof="0" dirty="0" err="1"/>
              <a:t>laoreet</a:t>
            </a:r>
            <a:r>
              <a:rPr lang="pt-PT" noProof="0" dirty="0"/>
              <a:t> </a:t>
            </a:r>
            <a:r>
              <a:rPr lang="pt-PT" noProof="0" dirty="0" err="1"/>
              <a:t>dolore</a:t>
            </a:r>
            <a:r>
              <a:rPr lang="pt-PT" noProof="0" dirty="0"/>
              <a:t> magna </a:t>
            </a:r>
            <a:r>
              <a:rPr lang="pt-PT" noProof="0" dirty="0" err="1"/>
              <a:t>aliquam</a:t>
            </a:r>
            <a:r>
              <a:rPr lang="pt-PT" noProof="0" dirty="0"/>
              <a:t> </a:t>
            </a:r>
            <a:r>
              <a:rPr lang="pt-PT" noProof="0" dirty="0" err="1"/>
              <a:t>erat</a:t>
            </a:r>
            <a:r>
              <a:rPr lang="pt-PT" noProof="0" dirty="0"/>
              <a:t> </a:t>
            </a:r>
            <a:r>
              <a:rPr lang="pt-PT" noProof="0" dirty="0" err="1"/>
              <a:t>volutpat</a:t>
            </a:r>
            <a:r>
              <a:rPr lang="pt-PT" noProof="0" dirty="0"/>
              <a:t>. Ut </a:t>
            </a:r>
            <a:r>
              <a:rPr lang="pt-PT" noProof="0" dirty="0" err="1"/>
              <a:t>wisi</a:t>
            </a:r>
            <a:r>
              <a:rPr lang="pt-PT" noProof="0" dirty="0"/>
              <a:t> </a:t>
            </a:r>
            <a:r>
              <a:rPr lang="pt-PT" noProof="0" dirty="0" err="1"/>
              <a:t>enim</a:t>
            </a:r>
            <a:r>
              <a:rPr lang="pt-PT" noProof="0" dirty="0"/>
              <a:t> ad </a:t>
            </a:r>
            <a:r>
              <a:rPr lang="pt-PT" noProof="0" dirty="0" err="1"/>
              <a:t>minim</a:t>
            </a:r>
            <a:r>
              <a:rPr lang="pt-PT" noProof="0" dirty="0"/>
              <a:t> </a:t>
            </a:r>
            <a:r>
              <a:rPr lang="pt-PT" noProof="0" dirty="0" err="1"/>
              <a:t>veniam</a:t>
            </a:r>
            <a:r>
              <a:rPr lang="pt-PT" noProof="0" dirty="0"/>
              <a:t>, quis </a:t>
            </a:r>
            <a:r>
              <a:rPr lang="pt-PT" noProof="0" dirty="0" err="1"/>
              <a:t>nostrud</a:t>
            </a:r>
            <a:r>
              <a:rPr lang="pt-PT" noProof="0" dirty="0"/>
              <a:t> exerci </a:t>
            </a:r>
            <a:r>
              <a:rPr lang="pt-PT" noProof="0" dirty="0" err="1"/>
              <a:t>tation</a:t>
            </a:r>
            <a:r>
              <a:rPr lang="pt-PT" noProof="0" dirty="0"/>
              <a:t> </a:t>
            </a:r>
            <a:r>
              <a:rPr lang="pt-PT" noProof="0" dirty="0" err="1"/>
              <a:t>ullamcorper</a:t>
            </a:r>
            <a:r>
              <a:rPr lang="pt-PT" noProof="0" dirty="0"/>
              <a:t> </a:t>
            </a:r>
            <a:r>
              <a:rPr lang="pt-PT" noProof="0" dirty="0" err="1"/>
              <a:t>suscipit</a:t>
            </a:r>
            <a:r>
              <a:rPr lang="pt-PT" noProof="0" dirty="0"/>
              <a:t> </a:t>
            </a:r>
            <a:r>
              <a:rPr lang="pt-PT" noProof="0" dirty="0" err="1"/>
              <a:t>lobortis</a:t>
            </a:r>
            <a:r>
              <a:rPr lang="pt-PT" noProof="0" dirty="0"/>
              <a:t> </a:t>
            </a:r>
            <a:r>
              <a:rPr lang="pt-PT" noProof="0" dirty="0" err="1"/>
              <a:t>nisl</a:t>
            </a:r>
            <a:r>
              <a:rPr lang="pt-PT" noProof="0" dirty="0"/>
              <a:t> ut </a:t>
            </a:r>
            <a:r>
              <a:rPr lang="pt-PT" noProof="0" dirty="0" err="1"/>
              <a:t>aliquip</a:t>
            </a:r>
            <a:r>
              <a:rPr lang="pt-PT" noProof="0" dirty="0"/>
              <a:t> </a:t>
            </a:r>
            <a:r>
              <a:rPr lang="pt-PT" noProof="0" dirty="0" err="1"/>
              <a:t>ex</a:t>
            </a:r>
            <a:r>
              <a:rPr lang="pt-PT" noProof="0" dirty="0"/>
              <a:t> </a:t>
            </a:r>
            <a:r>
              <a:rPr lang="pt-PT" noProof="0" dirty="0" err="1"/>
              <a:t>ea</a:t>
            </a:r>
            <a:r>
              <a:rPr lang="pt-PT" noProof="0" dirty="0"/>
              <a:t> </a:t>
            </a:r>
            <a:r>
              <a:rPr lang="pt-PT" noProof="0" dirty="0" err="1"/>
              <a:t>commodo</a:t>
            </a:r>
            <a:r>
              <a:rPr lang="pt-PT" noProof="0" dirty="0"/>
              <a:t> </a:t>
            </a:r>
            <a:r>
              <a:rPr lang="pt-PT" noProof="0" dirty="0" err="1"/>
              <a:t>consequat</a:t>
            </a:r>
            <a:r>
              <a:rPr lang="pt-PT" noProof="0" dirty="0"/>
              <a:t>. </a:t>
            </a:r>
            <a:r>
              <a:rPr lang="pt-PT" noProof="0" dirty="0" err="1"/>
              <a:t>Duis</a:t>
            </a:r>
            <a:r>
              <a:rPr lang="pt-PT" noProof="0" dirty="0"/>
              <a:t> </a:t>
            </a:r>
            <a:r>
              <a:rPr lang="pt-PT" noProof="0" dirty="0" err="1"/>
              <a:t>autem</a:t>
            </a:r>
            <a:r>
              <a:rPr lang="pt-PT" noProof="0" dirty="0"/>
              <a:t> </a:t>
            </a:r>
            <a:r>
              <a:rPr lang="pt-PT" noProof="0" dirty="0" err="1"/>
              <a:t>vel</a:t>
            </a:r>
            <a:r>
              <a:rPr lang="pt-PT" noProof="0" dirty="0"/>
              <a:t> </a:t>
            </a:r>
            <a:r>
              <a:rPr lang="pt-PT" noProof="0" dirty="0" err="1"/>
              <a:t>eum</a:t>
            </a:r>
            <a:r>
              <a:rPr lang="pt-PT" noProof="0" dirty="0"/>
              <a:t> </a:t>
            </a:r>
            <a:r>
              <a:rPr lang="pt-PT" noProof="0" dirty="0" err="1"/>
              <a:t>iriure</a:t>
            </a:r>
            <a:r>
              <a:rPr lang="pt-PT" noProof="0" dirty="0"/>
              <a:t> </a:t>
            </a:r>
            <a:r>
              <a:rPr lang="pt-PT" noProof="0" dirty="0" err="1"/>
              <a:t>dolor</a:t>
            </a:r>
            <a:r>
              <a:rPr lang="pt-PT" noProof="0" dirty="0"/>
              <a:t> in </a:t>
            </a:r>
            <a:r>
              <a:rPr lang="pt-PT" noProof="0" dirty="0" err="1"/>
              <a:t>hendrerit</a:t>
            </a:r>
            <a:r>
              <a:rPr lang="pt-PT" noProof="0" dirty="0"/>
              <a:t> in </a:t>
            </a:r>
            <a:r>
              <a:rPr lang="pt-PT" noProof="0" dirty="0" err="1"/>
              <a:t>vulputate</a:t>
            </a:r>
            <a:r>
              <a:rPr lang="pt-PT" noProof="0" dirty="0"/>
              <a:t> </a:t>
            </a:r>
            <a:r>
              <a:rPr lang="pt-PT" noProof="0" dirty="0" err="1"/>
              <a:t>velit</a:t>
            </a:r>
            <a:r>
              <a:rPr lang="pt-PT" noProof="0" dirty="0"/>
              <a:t> esse </a:t>
            </a:r>
            <a:r>
              <a:rPr lang="pt-PT" noProof="0" dirty="0" err="1"/>
              <a:t>molestie</a:t>
            </a:r>
            <a:r>
              <a:rPr lang="pt-PT" noProof="0" dirty="0"/>
              <a:t> </a:t>
            </a:r>
            <a:r>
              <a:rPr lang="pt-PT" noProof="0" dirty="0" err="1"/>
              <a:t>consequat</a:t>
            </a:r>
            <a:r>
              <a:rPr lang="pt-PT" noProof="0" dirty="0"/>
              <a:t>, </a:t>
            </a:r>
            <a:r>
              <a:rPr lang="pt-PT" noProof="0" dirty="0" err="1"/>
              <a:t>vel</a:t>
            </a:r>
            <a:r>
              <a:rPr lang="pt-PT" noProof="0" dirty="0"/>
              <a:t> </a:t>
            </a:r>
            <a:r>
              <a:rPr lang="pt-PT" noProof="0" dirty="0" err="1"/>
              <a:t>illum</a:t>
            </a:r>
            <a:r>
              <a:rPr lang="pt-PT" noProof="0" dirty="0"/>
              <a:t> </a:t>
            </a:r>
            <a:r>
              <a:rPr lang="pt-PT" noProof="0" dirty="0" err="1"/>
              <a:t>dolore</a:t>
            </a:r>
            <a:r>
              <a:rPr lang="pt-PT" noProof="0" dirty="0"/>
              <a:t> eu </a:t>
            </a:r>
            <a:r>
              <a:rPr lang="pt-PT" noProof="0" dirty="0" err="1"/>
              <a:t>feugiat</a:t>
            </a:r>
            <a:r>
              <a:rPr lang="pt-PT" noProof="0" dirty="0"/>
              <a:t> </a:t>
            </a:r>
            <a:r>
              <a:rPr lang="pt-PT" noProof="0" dirty="0" err="1"/>
              <a:t>nulla</a:t>
            </a:r>
            <a:r>
              <a:rPr lang="pt-PT" noProof="0" dirty="0"/>
              <a:t> </a:t>
            </a:r>
            <a:r>
              <a:rPr lang="pt-PT" noProof="0" dirty="0" err="1"/>
              <a:t>facilisis</a:t>
            </a:r>
            <a:r>
              <a:rPr lang="pt-PT" noProof="0" dirty="0"/>
              <a:t> </a:t>
            </a:r>
            <a:r>
              <a:rPr lang="pt-PT" noProof="0" dirty="0" err="1"/>
              <a:t>at</a:t>
            </a:r>
            <a:r>
              <a:rPr lang="pt-PT" noProof="0" dirty="0"/>
              <a:t> vero eros </a:t>
            </a:r>
            <a:r>
              <a:rPr lang="pt-PT" noProof="0" dirty="0" err="1"/>
              <a:t>et</a:t>
            </a:r>
            <a:r>
              <a:rPr lang="pt-PT" noProof="0" dirty="0"/>
              <a:t> </a:t>
            </a:r>
            <a:r>
              <a:rPr lang="pt-PT" noProof="0" dirty="0" err="1"/>
              <a:t>accumsan</a:t>
            </a:r>
            <a:r>
              <a:rPr lang="pt-PT" noProof="0" dirty="0"/>
              <a:t> </a:t>
            </a:r>
            <a:r>
              <a:rPr lang="pt-PT" noProof="0" dirty="0" err="1"/>
              <a:t>et</a:t>
            </a:r>
            <a:r>
              <a:rPr lang="pt-PT" noProof="0" dirty="0"/>
              <a:t> </a:t>
            </a:r>
            <a:r>
              <a:rPr lang="pt-PT" noProof="0" dirty="0" err="1"/>
              <a:t>iusto</a:t>
            </a:r>
            <a:r>
              <a:rPr lang="pt-PT" noProof="0" dirty="0"/>
              <a:t> odio </a:t>
            </a:r>
            <a:r>
              <a:rPr lang="pt-PT" noProof="0" dirty="0" err="1"/>
              <a:t>dignissim</a:t>
            </a:r>
            <a:r>
              <a:rPr lang="pt-PT" noProof="0" dirty="0"/>
              <a:t> qui </a:t>
            </a:r>
            <a:r>
              <a:rPr lang="pt-PT" noProof="0" dirty="0" err="1"/>
              <a:t>blandit</a:t>
            </a:r>
            <a:r>
              <a:rPr lang="pt-PT" noProof="0" dirty="0"/>
              <a:t> </a:t>
            </a:r>
            <a:r>
              <a:rPr lang="pt-PT" noProof="0" dirty="0" err="1"/>
              <a:t>praesent</a:t>
            </a:r>
            <a:r>
              <a:rPr lang="pt-PT" noProof="0" dirty="0"/>
              <a:t> </a:t>
            </a:r>
            <a:r>
              <a:rPr lang="pt-PT" noProof="0" dirty="0" err="1"/>
              <a:t>luptatum</a:t>
            </a:r>
            <a:r>
              <a:rPr lang="pt-PT" noProof="0" dirty="0"/>
              <a:t> </a:t>
            </a:r>
            <a:r>
              <a:rPr lang="pt-PT" noProof="0" dirty="0" err="1"/>
              <a:t>zzril</a:t>
            </a:r>
            <a:r>
              <a:rPr lang="pt-PT" noProof="0" dirty="0"/>
              <a:t> </a:t>
            </a:r>
            <a:r>
              <a:rPr lang="pt-PT" noProof="0" dirty="0" err="1"/>
              <a:t>delenit</a:t>
            </a:r>
            <a:r>
              <a:rPr lang="pt-PT" noProof="0" dirty="0"/>
              <a:t> augue </a:t>
            </a:r>
            <a:r>
              <a:rPr lang="pt-PT" noProof="0" dirty="0" err="1"/>
              <a:t>duis</a:t>
            </a:r>
            <a:r>
              <a:rPr lang="pt-PT" noProof="0" dirty="0"/>
              <a:t> </a:t>
            </a:r>
            <a:r>
              <a:rPr lang="pt-PT" noProof="0" dirty="0" err="1"/>
              <a:t>dolore</a:t>
            </a:r>
            <a:r>
              <a:rPr lang="pt-PT" noProof="0" dirty="0"/>
              <a:t> te </a:t>
            </a:r>
            <a:r>
              <a:rPr lang="pt-PT" noProof="0" dirty="0" err="1"/>
              <a:t>feugait</a:t>
            </a:r>
            <a:r>
              <a:rPr lang="pt-PT" noProof="0" dirty="0"/>
              <a:t> </a:t>
            </a:r>
            <a:r>
              <a:rPr lang="pt-PT" noProof="0" dirty="0" err="1"/>
              <a:t>nulla</a:t>
            </a:r>
            <a:r>
              <a:rPr lang="pt-PT" noProof="0" dirty="0"/>
              <a:t> </a:t>
            </a:r>
            <a:r>
              <a:rPr lang="pt-PT" noProof="0" dirty="0" err="1"/>
              <a:t>facilisi</a:t>
            </a:r>
            <a:r>
              <a:rPr lang="pt-PT" noProof="0" dirty="0"/>
              <a:t>.</a:t>
            </a:r>
          </a:p>
        </p:txBody>
      </p:sp>
      <p:pic>
        <p:nvPicPr>
          <p:cNvPr id="2" name="Picture 1" descr="Logo&#10;&#10;Description automatically generated">
            <a:extLst>
              <a:ext uri="{FF2B5EF4-FFF2-40B4-BE49-F238E27FC236}">
                <a16:creationId xmlns:a16="http://schemas.microsoft.com/office/drawing/2014/main" id="{D759E8D7-61AB-351A-1009-2BAC9D2E433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6110" y="5673004"/>
            <a:ext cx="1689100" cy="952500"/>
          </a:xfrm>
          <a:prstGeom prst="rect">
            <a:avLst/>
          </a:prstGeom>
        </p:spPr>
      </p:pic>
    </p:spTree>
    <p:extLst>
      <p:ext uri="{BB962C8B-B14F-4D97-AF65-F5344CB8AC3E}">
        <p14:creationId xmlns:p14="http://schemas.microsoft.com/office/powerpoint/2010/main" val="3458937455"/>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EB"/>
        </a:solidFill>
        <a:effectLst/>
      </p:bgPr>
    </p:bg>
    <p:spTree>
      <p:nvGrpSpPr>
        <p:cNvPr id="1" name=""/>
        <p:cNvGrpSpPr/>
        <p:nvPr/>
      </p:nvGrpSpPr>
      <p:grpSpPr>
        <a:xfrm>
          <a:off x="0" y="0"/>
          <a:ext cx="0" cy="0"/>
          <a:chOff x="0" y="0"/>
          <a:chExt cx="0" cy="0"/>
        </a:xfrm>
      </p:grpSpPr>
      <p:sp>
        <p:nvSpPr>
          <p:cNvPr id="3" name="Title Text"/>
          <p:cNvSpPr txBox="1">
            <a:spLocks noGrp="1"/>
          </p:cNvSpPr>
          <p:nvPr>
            <p:ph type="title"/>
          </p:nvPr>
        </p:nvSpPr>
        <p:spPr>
          <a:xfrm>
            <a:off x="399817" y="392438"/>
            <a:ext cx="9753601" cy="1668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rPr lang="pt-PT" noProof="0"/>
              <a:t>Title Text</a:t>
            </a:r>
          </a:p>
        </p:txBody>
      </p:sp>
      <p:sp>
        <p:nvSpPr>
          <p:cNvPr id="4" name="Body Level One…"/>
          <p:cNvSpPr txBox="1">
            <a:spLocks noGrp="1"/>
          </p:cNvSpPr>
          <p:nvPr>
            <p:ph type="body" idx="1"/>
          </p:nvPr>
        </p:nvSpPr>
        <p:spPr>
          <a:xfrm>
            <a:off x="399817" y="2157047"/>
            <a:ext cx="4775201" cy="441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rPr lang="pt-PT" noProof="0"/>
              <a:t>Body Level One</a:t>
            </a:r>
          </a:p>
          <a:p>
            <a:pPr lvl="1"/>
            <a:r>
              <a:rPr lang="pt-PT" noProof="0"/>
              <a:t>Body Level Two</a:t>
            </a:r>
          </a:p>
          <a:p>
            <a:pPr lvl="2"/>
            <a:r>
              <a:rPr lang="pt-PT" noProof="0"/>
              <a:t>Body Level Three</a:t>
            </a:r>
          </a:p>
          <a:p>
            <a:pPr lvl="3"/>
            <a:r>
              <a:rPr lang="pt-PT" noProof="0"/>
              <a:t>Body Level Four</a:t>
            </a:r>
          </a:p>
        </p:txBody>
      </p:sp>
      <p:sp>
        <p:nvSpPr>
          <p:cNvPr id="5" name="Slide Number"/>
          <p:cNvSpPr txBox="1">
            <a:spLocks noGrp="1"/>
          </p:cNvSpPr>
          <p:nvPr>
            <p:ph type="sldNum" sz="quarter" idx="2"/>
          </p:nvPr>
        </p:nvSpPr>
        <p:spPr>
          <a:xfrm>
            <a:off x="11509019" y="6242129"/>
            <a:ext cx="275072" cy="276995"/>
          </a:xfrm>
          <a:prstGeom prst="rect">
            <a:avLst/>
          </a:prstGeom>
          <a:ln w="12700">
            <a:miter lim="400000"/>
          </a:ln>
        </p:spPr>
        <p:txBody>
          <a:bodyPr wrap="none" lIns="45718" tIns="45718" rIns="45718" bIns="45718" anchor="ctr">
            <a:spAutoFit/>
          </a:bodyPr>
          <a:lstStyle>
            <a:lvl1pPr algn="r">
              <a:defRPr sz="1200">
                <a:latin typeface="Calibri"/>
                <a:ea typeface="Calibri"/>
                <a:cs typeface="Calibri"/>
                <a:sym typeface="Calibri"/>
              </a:defRPr>
            </a:lvl1pPr>
          </a:lstStyle>
          <a:p>
            <a:fld id="{86CB4B4D-7CA3-9044-876B-883B54F8677D}" type="slidenum">
              <a:rPr lang="pt-PT" noProof="0"/>
              <a:t>‹#›</a:t>
            </a:fld>
            <a:endParaRPr lang="pt-PT" noProof="0"/>
          </a:p>
        </p:txBody>
      </p:sp>
    </p:spTree>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 id="2147483658" r:id="rId4"/>
    <p:sldLayoutId id="2147483659" r:id="rId5"/>
    <p:sldLayoutId id="2147483661" r:id="rId6"/>
    <p:sldLayoutId id="2147483701" r:id="rId7"/>
    <p:sldLayoutId id="2147483689" r:id="rId8"/>
    <p:sldLayoutId id="2147483687" r:id="rId9"/>
    <p:sldLayoutId id="2147483685" r:id="rId10"/>
    <p:sldLayoutId id="2147483691" r:id="rId11"/>
    <p:sldLayoutId id="2147483686" r:id="rId12"/>
    <p:sldLayoutId id="2147483702" r:id="rId13"/>
    <p:sldLayoutId id="2147483703" r:id="rId14"/>
    <p:sldLayoutId id="2147483704" r:id="rId15"/>
    <p:sldLayoutId id="2147483705" r:id="rId16"/>
    <p:sldLayoutId id="2147483665" r:id="rId17"/>
    <p:sldLayoutId id="2147483693" r:id="rId18"/>
    <p:sldLayoutId id="2147483694" r:id="rId19"/>
    <p:sldLayoutId id="2147483695" r:id="rId20"/>
    <p:sldLayoutId id="2147483696" r:id="rId21"/>
    <p:sldLayoutId id="2147483697" r:id="rId22"/>
    <p:sldLayoutId id="2147483698" r:id="rId23"/>
    <p:sldLayoutId id="2147483690" r:id="rId24"/>
    <p:sldLayoutId id="2147483688" r:id="rId25"/>
    <p:sldLayoutId id="2147483706" r:id="rId26"/>
    <p:sldLayoutId id="2147483692" r:id="rId27"/>
    <p:sldLayoutId id="2147483666" r:id="rId28"/>
    <p:sldLayoutId id="2147483699" r:id="rId29"/>
    <p:sldLayoutId id="2147483700" r:id="rId3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000F68"/>
          </a:solidFill>
          <a:uFillTx/>
          <a:latin typeface="PolySans Neutral" pitchFamily="2" charset="77"/>
          <a:ea typeface="PolySans Neutral" pitchFamily="2" charset="77"/>
          <a:cs typeface="Calibri"/>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9pPr>
    </p:titleStyle>
    <p:bodyStyle>
      <a:lvl1pPr marL="228600" marR="0" indent="-228600" algn="l" defTabSz="914400" rtl="0" latinLnBrk="0">
        <a:lnSpc>
          <a:spcPct val="90000"/>
        </a:lnSpc>
        <a:spcBef>
          <a:spcPts val="1000"/>
        </a:spcBef>
        <a:spcAft>
          <a:spcPts val="0"/>
        </a:spcAft>
        <a:buClrTx/>
        <a:buSzPct val="100000"/>
        <a:buFontTx/>
        <a:buBlip>
          <a:blip r:embed="rId32"/>
        </a:buBlip>
        <a:tabLst/>
        <a:defRPr sz="2000" b="0" i="0" u="none" strike="noStrike" cap="none" spc="0" baseline="0">
          <a:solidFill>
            <a:srgbClr val="000F68"/>
          </a:solidFill>
          <a:uFillTx/>
          <a:latin typeface="PolySans Neutral" pitchFamily="2" charset="77"/>
          <a:ea typeface="PolySans Neutral" pitchFamily="2" charset="77"/>
          <a:cs typeface="Calibri"/>
          <a:sym typeface="Calibri"/>
        </a:defRPr>
      </a:lvl1pPr>
      <a:lvl2pPr marL="723900" marR="0" indent="-266700" algn="l" defTabSz="914400" rtl="0" latinLnBrk="0">
        <a:lnSpc>
          <a:spcPct val="90000"/>
        </a:lnSpc>
        <a:spcBef>
          <a:spcPts val="1000"/>
        </a:spcBef>
        <a:spcAft>
          <a:spcPts val="0"/>
        </a:spcAft>
        <a:buClrTx/>
        <a:buSzPct val="100000"/>
        <a:buFontTx/>
        <a:buBlip>
          <a:blip r:embed="rId32"/>
        </a:buBlip>
        <a:tabLst/>
        <a:defRPr sz="1800" b="0" i="0" u="none" strike="noStrike" cap="none" spc="0" baseline="0">
          <a:solidFill>
            <a:srgbClr val="000F68"/>
          </a:solidFill>
          <a:uFillTx/>
          <a:latin typeface="PolySans Neutral" pitchFamily="2" charset="77"/>
          <a:ea typeface="PolySans Neutral" pitchFamily="2" charset="77"/>
          <a:cs typeface="Calibri"/>
          <a:sym typeface="Calibri"/>
        </a:defRPr>
      </a:lvl2pPr>
      <a:lvl3pPr marL="1234438" marR="0" indent="-320038" algn="l" defTabSz="914400" rtl="0" latinLnBrk="0">
        <a:lnSpc>
          <a:spcPct val="90000"/>
        </a:lnSpc>
        <a:spcBef>
          <a:spcPts val="1000"/>
        </a:spcBef>
        <a:spcAft>
          <a:spcPts val="0"/>
        </a:spcAft>
        <a:buClrTx/>
        <a:buSzPct val="100000"/>
        <a:buFontTx/>
        <a:buBlip>
          <a:blip r:embed="rId32"/>
        </a:buBlip>
        <a:tabLst/>
        <a:defRPr sz="1400" b="0" i="0" u="none" strike="noStrike" cap="none" spc="0" baseline="0">
          <a:solidFill>
            <a:srgbClr val="000F68"/>
          </a:solidFill>
          <a:uFillTx/>
          <a:latin typeface="PolySans Neutral" pitchFamily="2" charset="77"/>
          <a:ea typeface="PolySans Neutral" pitchFamily="2" charset="77"/>
          <a:cs typeface="Calibri"/>
          <a:sym typeface="Calibri"/>
        </a:defRPr>
      </a:lvl3pPr>
      <a:lvl4pPr marL="1727200" marR="0" indent="-355600" algn="l" defTabSz="914400" rtl="0" latinLnBrk="0">
        <a:lnSpc>
          <a:spcPct val="90000"/>
        </a:lnSpc>
        <a:spcBef>
          <a:spcPts val="1000"/>
        </a:spcBef>
        <a:spcAft>
          <a:spcPts val="0"/>
        </a:spcAft>
        <a:buClrTx/>
        <a:buSzPct val="100000"/>
        <a:buFontTx/>
        <a:buBlip>
          <a:blip r:embed="rId32"/>
        </a:buBlip>
        <a:tabLst/>
        <a:defRPr sz="1200" b="0" i="0" u="none" strike="noStrike" cap="none" spc="0" baseline="0">
          <a:solidFill>
            <a:srgbClr val="000F68"/>
          </a:solidFill>
          <a:uFillTx/>
          <a:latin typeface="PolySans Neutral" pitchFamily="2" charset="77"/>
          <a:ea typeface="PolySans Neutral" pitchFamily="2" charset="77"/>
          <a:cs typeface="Calibri"/>
          <a:sym typeface="Calibri"/>
        </a:defRPr>
      </a:lvl4pPr>
      <a:lvl5pPr marL="2184400" marR="0" indent="-355600" algn="l" defTabSz="914400" rtl="0" latinLnBrk="0">
        <a:lnSpc>
          <a:spcPct val="90000"/>
        </a:lnSpc>
        <a:spcBef>
          <a:spcPts val="1000"/>
        </a:spcBef>
        <a:spcAft>
          <a:spcPts val="0"/>
        </a:spcAft>
        <a:buClrTx/>
        <a:buSzPct val="100000"/>
        <a:buFontTx/>
        <a:buBlip>
          <a:blip r:embed="rId33"/>
        </a:buBlip>
        <a:tabLst/>
        <a:defRPr sz="2800" b="0" i="0" u="none" strike="noStrike" cap="none" spc="0" baseline="0">
          <a:solidFill>
            <a:srgbClr val="000F68"/>
          </a:solidFill>
          <a:uFillTx/>
          <a:latin typeface="PolySans Neutral" pitchFamily="2" charset="77"/>
          <a:ea typeface="PolySans Neutral" pitchFamily="2" charset="77"/>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F68"/>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F68"/>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F68"/>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F68"/>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jp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image" Target="../media/image85.jpeg"/><Relationship Id="rId1" Type="http://schemas.openxmlformats.org/officeDocument/2006/relationships/slideLayout" Target="../slideLayouts/slideLayout11.xml"/><Relationship Id="rId6" Type="http://schemas.openxmlformats.org/officeDocument/2006/relationships/image" Target="../media/image89.jpeg"/><Relationship Id="rId11" Type="http://schemas.openxmlformats.org/officeDocument/2006/relationships/image" Target="../media/image94.jpeg"/><Relationship Id="rId5" Type="http://schemas.openxmlformats.org/officeDocument/2006/relationships/image" Target="../media/image88.jpeg"/><Relationship Id="rId10" Type="http://schemas.openxmlformats.org/officeDocument/2006/relationships/image" Target="../media/image93.jpeg"/><Relationship Id="rId4" Type="http://schemas.openxmlformats.org/officeDocument/2006/relationships/image" Target="../media/image87.jpeg"/><Relationship Id="rId9" Type="http://schemas.openxmlformats.org/officeDocument/2006/relationships/image" Target="../media/image92.jpeg"/></Relationships>
</file>

<file path=ppt/slides/_rels/slide33.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jp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1.xml"/><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s://azure.microsoft.com/en-us/pricing/details/cognitive-services/custom-vision-service/" TargetMode="External"/><Relationship Id="rId2" Type="http://schemas.openxmlformats.org/officeDocument/2006/relationships/hyperlink" Target="https://powerapps.microsoft.com/en-us/ai-builder-calculator/" TargetMode="External"/><Relationship Id="rId1" Type="http://schemas.openxmlformats.org/officeDocument/2006/relationships/slideLayout" Target="../slideLayouts/slideLayout10.xml"/><Relationship Id="rId6" Type="http://schemas.openxmlformats.org/officeDocument/2006/relationships/hyperlink" Target="https://cloud.google.com/vertex-ai/pricing?hl=en&amp;_ga=2.44775268.-1539955939.1690899757&amp;_gac=1.91367912.1693951040.CjwKCAjwo9unBhBTEiwAipC11-JT4llTLVCAD8NN6BhK90MRI7AVPKzDHwSaOzCbixO10JrQ5tf1yhoCckUQAvD_BwE" TargetMode="External"/><Relationship Id="rId5" Type="http://schemas.openxmlformats.org/officeDocument/2006/relationships/hyperlink" Target="https://cloud.google.com/vision/pricing" TargetMode="External"/><Relationship Id="rId4" Type="http://schemas.openxmlformats.org/officeDocument/2006/relationships/hyperlink" Target="https://azure.microsoft.com/en-us/pricing/calculator/?&amp;ef_id=_k_Cj0KCQjwgNanBhDUARIsAAeIcAsrjyUqYuzelVcxChOcIoocRYZURtNy5DjOWIMjFnWyGMp5CAeIkyAaAvxiEALw_wcB_k_&amp;OCID=AIDcmmj8drqamm_SEM__k_Cj0KCQjwgNanBhDUARIsAAeIcAsrjyUqYuzelVcxChOcIoocRYZURtNy5DjOWIMjFnWyGMp5CAeIkyAaAvxiEALw_wcB_k_&amp;gclid=Cj0KCQjwgNanBhDUARIsAAeIcAsrjyUqYuzelVcxChOcIoocRYZURtNy5DjOWIMjFnWyGMp5CAeIkyAaAvxiEALw_wc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azure.microsoft.com/en-us/pricing/details/cognitive-services/custom-vision-service/" TargetMode="External"/><Relationship Id="rId7" Type="http://schemas.openxmlformats.org/officeDocument/2006/relationships/image" Target="../media/image20.png"/><Relationship Id="rId2" Type="http://schemas.openxmlformats.org/officeDocument/2006/relationships/hyperlink" Target="https://powerapps.microsoft.com/en-us/ai-builder-calculator/" TargetMode="External"/><Relationship Id="rId1" Type="http://schemas.openxmlformats.org/officeDocument/2006/relationships/slideLayout" Target="../slideLayouts/slideLayout11.xml"/><Relationship Id="rId6" Type="http://schemas.openxmlformats.org/officeDocument/2006/relationships/hyperlink" Target="https://cloud.google.com/vertex-ai/pricing?hl=en&amp;_ga=2.44775268.-1539955939.1690899757&amp;_gac=1.91367912.1693951040.CjwKCAjwo9unBhBTEiwAipC11-JT4llTLVCAD8NN6BhK90MRI7AVPKzDHwSaOzCbixO10JrQ5tf1yhoCckUQAvD_BwE" TargetMode="External"/><Relationship Id="rId5" Type="http://schemas.openxmlformats.org/officeDocument/2006/relationships/hyperlink" Target="https://cloud.google.com/vision/pricing" TargetMode="External"/><Relationship Id="rId4" Type="http://schemas.openxmlformats.org/officeDocument/2006/relationships/hyperlink" Target="https://azure.microsoft.com/en-us/pricing/calculator/?&amp;ef_id=_k_Cj0KCQjwgNanBhDUARIsAAeIcAsrjyUqYuzelVcxChOcIoocRYZURtNy5DjOWIMjFnWyGMp5CAeIkyAaAvxiEALw_wcB_k_&amp;OCID=AIDcmmj8drqamm_SEM__k_Cj0KCQjwgNanBhDUARIsAAeIcAsrjyUqYuzelVcxChOcIoocRYZURtNy5DjOWIMjFnWyGMp5CAeIkyAaAvxiEALw_wcB_k_&amp;gclid=Cj0KCQjwgNanBhDUARIsAAeIcAsrjyUqYuzelVcxChOcIoocRYZURtNy5DjOWIMjFnWyGMp5CAeIkyAaAvxiEALw_wcB"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azure.microsoft.com/en-us/pricing/details/cognitive-services/custom-vision-service/" TargetMode="External"/><Relationship Id="rId7" Type="http://schemas.openxmlformats.org/officeDocument/2006/relationships/image" Target="../media/image20.png"/><Relationship Id="rId2" Type="http://schemas.openxmlformats.org/officeDocument/2006/relationships/hyperlink" Target="https://powerapps.microsoft.com/en-us/ai-builder-calculator/" TargetMode="External"/><Relationship Id="rId1" Type="http://schemas.openxmlformats.org/officeDocument/2006/relationships/slideLayout" Target="../slideLayouts/slideLayout11.xml"/><Relationship Id="rId6" Type="http://schemas.openxmlformats.org/officeDocument/2006/relationships/hyperlink" Target="https://cloud.google.com/vertex-ai/pricing?hl=en&amp;_ga=2.44775268.-1539955939.1690899757&amp;_gac=1.91367912.1693951040.CjwKCAjwo9unBhBTEiwAipC11-JT4llTLVCAD8NN6BhK90MRI7AVPKzDHwSaOzCbixO10JrQ5tf1yhoCckUQAvD_BwE" TargetMode="External"/><Relationship Id="rId5" Type="http://schemas.openxmlformats.org/officeDocument/2006/relationships/hyperlink" Target="https://cloud.google.com/vision/pricing" TargetMode="External"/><Relationship Id="rId4" Type="http://schemas.openxmlformats.org/officeDocument/2006/relationships/hyperlink" Target="https://azure.microsoft.com/en-us/pricing/calculator/?&amp;ef_id=_k_Cj0KCQjwgNanBhDUARIsAAeIcAsrjyUqYuzelVcxChOcIoocRYZURtNy5DjOWIMjFnWyGMp5CAeIkyAaAvxiEALw_wcB_k_&amp;OCID=AIDcmmj8drqamm_SEM__k_Cj0KCQjwgNanBhDUARIsAAeIcAsrjyUqYuzelVcxChOcIoocRYZURtNy5DjOWIMjFnWyGMp5CAeIkyAaAvxiEALw_wcB_k_&amp;gclid=Cj0KCQjwgNanBhDUARIsAAeIcAsrjyUqYuzelVcxChOcIoocRYZURtNy5DjOWIMjFnWyGMp5CAeIkyAaAvxiEALw_wc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8D8467-EABF-550E-D7DF-6FB11F647093}"/>
              </a:ext>
            </a:extLst>
          </p:cNvPr>
          <p:cNvSpPr>
            <a:spLocks noGrp="1"/>
          </p:cNvSpPr>
          <p:nvPr>
            <p:ph type="sldNum" sz="quarter" idx="2"/>
          </p:nvPr>
        </p:nvSpPr>
        <p:spPr/>
        <p:txBody>
          <a:bodyPr/>
          <a:lstStyle/>
          <a:p>
            <a:fld id="{86CB4B4D-7CA3-9044-876B-883B54F8677D}" type="slidenum">
              <a:rPr lang="en-GB" smtClean="0"/>
              <a:t>1</a:t>
            </a:fld>
            <a:endParaRPr lang="en-GB"/>
          </a:p>
        </p:txBody>
      </p:sp>
      <p:sp>
        <p:nvSpPr>
          <p:cNvPr id="6" name="Text Placeholder 5">
            <a:extLst>
              <a:ext uri="{FF2B5EF4-FFF2-40B4-BE49-F238E27FC236}">
                <a16:creationId xmlns:a16="http://schemas.microsoft.com/office/drawing/2014/main" id="{03F9BAE3-6DEC-42D4-9942-6D6D1D0603E5}"/>
              </a:ext>
            </a:extLst>
          </p:cNvPr>
          <p:cNvSpPr>
            <a:spLocks noGrp="1"/>
          </p:cNvSpPr>
          <p:nvPr>
            <p:ph type="body" sz="quarter" idx="11"/>
          </p:nvPr>
        </p:nvSpPr>
        <p:spPr>
          <a:xfrm>
            <a:off x="498067" y="583173"/>
            <a:ext cx="5846365" cy="1580394"/>
          </a:xfrm>
        </p:spPr>
        <p:txBody>
          <a:bodyPr/>
          <a:lstStyle/>
          <a:p>
            <a:r>
              <a:rPr lang="pt-PT" sz="5400" dirty="0" err="1"/>
              <a:t>Computer</a:t>
            </a:r>
            <a:r>
              <a:rPr lang="pt-PT" sz="5400" dirty="0"/>
              <a:t> </a:t>
            </a:r>
            <a:r>
              <a:rPr lang="pt-PT" sz="5400" dirty="0" err="1"/>
              <a:t>Vision</a:t>
            </a:r>
            <a:r>
              <a:rPr lang="pt-PT" sz="5400" dirty="0"/>
              <a:t> </a:t>
            </a:r>
            <a:r>
              <a:rPr lang="pt-PT" sz="5400" dirty="0" err="1"/>
              <a:t>Accelerators</a:t>
            </a:r>
            <a:endParaRPr lang="pt-PT" sz="5400" dirty="0"/>
          </a:p>
        </p:txBody>
      </p:sp>
      <p:sp>
        <p:nvSpPr>
          <p:cNvPr id="7" name="Text Placeholder 6">
            <a:extLst>
              <a:ext uri="{FF2B5EF4-FFF2-40B4-BE49-F238E27FC236}">
                <a16:creationId xmlns:a16="http://schemas.microsoft.com/office/drawing/2014/main" id="{9375135F-14A5-42BD-8FEA-F7C7370CF965}"/>
              </a:ext>
            </a:extLst>
          </p:cNvPr>
          <p:cNvSpPr>
            <a:spLocks noGrp="1"/>
          </p:cNvSpPr>
          <p:nvPr>
            <p:ph type="body" sz="quarter" idx="13"/>
          </p:nvPr>
        </p:nvSpPr>
        <p:spPr>
          <a:xfrm>
            <a:off x="498068" y="3526851"/>
            <a:ext cx="6061075" cy="1282700"/>
          </a:xfrm>
        </p:spPr>
        <p:txBody>
          <a:bodyPr/>
          <a:lstStyle/>
          <a:p>
            <a:r>
              <a:rPr lang="pt-PT" dirty="0" err="1"/>
              <a:t>Analysis</a:t>
            </a:r>
            <a:r>
              <a:rPr lang="pt-PT" dirty="0"/>
              <a:t> </a:t>
            </a:r>
            <a:r>
              <a:rPr lang="pt-PT" dirty="0" err="1"/>
              <a:t>of</a:t>
            </a:r>
            <a:r>
              <a:rPr lang="pt-PT" dirty="0"/>
              <a:t> </a:t>
            </a:r>
            <a:r>
              <a:rPr lang="pt-PT" dirty="0" err="1"/>
              <a:t>Computer</a:t>
            </a:r>
            <a:r>
              <a:rPr lang="pt-PT" dirty="0"/>
              <a:t> </a:t>
            </a:r>
            <a:r>
              <a:rPr lang="pt-PT" dirty="0" err="1"/>
              <a:t>Vision</a:t>
            </a:r>
            <a:r>
              <a:rPr lang="pt-PT" dirty="0"/>
              <a:t> </a:t>
            </a:r>
            <a:r>
              <a:rPr lang="pt-PT" dirty="0" err="1"/>
              <a:t>tools</a:t>
            </a:r>
            <a:r>
              <a:rPr lang="pt-PT" dirty="0"/>
              <a:t> for </a:t>
            </a:r>
            <a:r>
              <a:rPr lang="pt-PT" dirty="0" err="1"/>
              <a:t>Object</a:t>
            </a:r>
            <a:r>
              <a:rPr lang="pt-PT" dirty="0"/>
              <a:t> </a:t>
            </a:r>
            <a:r>
              <a:rPr lang="pt-PT" dirty="0" err="1"/>
              <a:t>Detection</a:t>
            </a:r>
            <a:endParaRPr lang="pt-PT" dirty="0"/>
          </a:p>
        </p:txBody>
      </p:sp>
      <p:sp>
        <p:nvSpPr>
          <p:cNvPr id="8" name="Text Placeholder 7">
            <a:extLst>
              <a:ext uri="{FF2B5EF4-FFF2-40B4-BE49-F238E27FC236}">
                <a16:creationId xmlns:a16="http://schemas.microsoft.com/office/drawing/2014/main" id="{0C059A69-A850-4719-9D41-F3C3F68937BE}"/>
              </a:ext>
            </a:extLst>
          </p:cNvPr>
          <p:cNvSpPr>
            <a:spLocks noGrp="1"/>
          </p:cNvSpPr>
          <p:nvPr>
            <p:ph type="body" sz="quarter" idx="14"/>
          </p:nvPr>
        </p:nvSpPr>
        <p:spPr>
          <a:xfrm>
            <a:off x="498068" y="2522107"/>
            <a:ext cx="6061075" cy="727623"/>
          </a:xfrm>
        </p:spPr>
        <p:txBody>
          <a:bodyPr/>
          <a:lstStyle/>
          <a:p>
            <a:r>
              <a:rPr lang="pt-PT" dirty="0" err="1"/>
              <a:t>Summer</a:t>
            </a:r>
            <a:r>
              <a:rPr lang="pt-PT" dirty="0"/>
              <a:t> </a:t>
            </a:r>
            <a:r>
              <a:rPr lang="pt-PT" dirty="0" err="1"/>
              <a:t>Internship</a:t>
            </a:r>
            <a:r>
              <a:rPr lang="pt-PT" dirty="0"/>
              <a:t> 2023 – IT </a:t>
            </a:r>
            <a:r>
              <a:rPr lang="pt-PT" dirty="0" err="1"/>
              <a:t>Labs</a:t>
            </a:r>
            <a:endParaRPr lang="pt-PT" dirty="0"/>
          </a:p>
        </p:txBody>
      </p:sp>
    </p:spTree>
    <p:extLst>
      <p:ext uri="{BB962C8B-B14F-4D97-AF65-F5344CB8AC3E}">
        <p14:creationId xmlns:p14="http://schemas.microsoft.com/office/powerpoint/2010/main" val="28998117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10</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a:t>Microsoft AI </a:t>
            </a:r>
            <a:r>
              <a:rPr lang="pt-PT" dirty="0" err="1"/>
              <a:t>Builder</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3" name="TextBox 4">
            <a:extLst>
              <a:ext uri="{FF2B5EF4-FFF2-40B4-BE49-F238E27FC236}">
                <a16:creationId xmlns:a16="http://schemas.microsoft.com/office/drawing/2014/main" id="{6E76D5AD-174A-D66C-D93F-72D56083A18F}"/>
              </a:ext>
            </a:extLst>
          </p:cNvPr>
          <p:cNvSpPr txBox="1"/>
          <p:nvPr/>
        </p:nvSpPr>
        <p:spPr>
          <a:xfrm>
            <a:off x="6748012" y="1381538"/>
            <a:ext cx="4736034" cy="1787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AI Builder is a straightforward tool.</a:t>
            </a:r>
          </a:p>
          <a:p>
            <a:pPr>
              <a:buSzPct val="100000"/>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After selecting the Object Detection Model, there are three options, the one that was used was the Common objects.</a:t>
            </a:r>
          </a:p>
        </p:txBody>
      </p:sp>
      <p:sp>
        <p:nvSpPr>
          <p:cNvPr id="2" name="TextBox 4">
            <a:extLst>
              <a:ext uri="{FF2B5EF4-FFF2-40B4-BE49-F238E27FC236}">
                <a16:creationId xmlns:a16="http://schemas.microsoft.com/office/drawing/2014/main" id="{E39C1FF9-6596-A069-2FDE-33E391E01D0D}"/>
              </a:ext>
            </a:extLst>
          </p:cNvPr>
          <p:cNvSpPr txBox="1"/>
          <p:nvPr/>
        </p:nvSpPr>
        <p:spPr>
          <a:xfrm>
            <a:off x="1114802" y="4093804"/>
            <a:ext cx="4736034" cy="1787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There is also an option for Objects on retail shelves, for future investigation and testing in different use cases.</a:t>
            </a:r>
          </a:p>
        </p:txBody>
      </p:sp>
      <p:pic>
        <p:nvPicPr>
          <p:cNvPr id="6" name="Picture 5" descr="A screenshot of a computer&#10;&#10;Description automatically generated">
            <a:extLst>
              <a:ext uri="{FF2B5EF4-FFF2-40B4-BE49-F238E27FC236}">
                <a16:creationId xmlns:a16="http://schemas.microsoft.com/office/drawing/2014/main" id="{B1FECECE-3F98-44AA-10E8-D29B535FA8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405" y="1381538"/>
            <a:ext cx="4929431" cy="249033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39FC80A-02ED-A123-E94D-004B149DFB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9202" y="3404216"/>
            <a:ext cx="4674844" cy="2476631"/>
          </a:xfrm>
          <a:prstGeom prst="rect">
            <a:avLst/>
          </a:prstGeom>
        </p:spPr>
      </p:pic>
    </p:spTree>
    <p:extLst>
      <p:ext uri="{BB962C8B-B14F-4D97-AF65-F5344CB8AC3E}">
        <p14:creationId xmlns:p14="http://schemas.microsoft.com/office/powerpoint/2010/main" val="5973603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11</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a:t>Microsoft AI </a:t>
            </a:r>
            <a:r>
              <a:rPr lang="pt-PT" dirty="0" err="1"/>
              <a:t>Builder</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3" name="TextBox 4">
            <a:extLst>
              <a:ext uri="{FF2B5EF4-FFF2-40B4-BE49-F238E27FC236}">
                <a16:creationId xmlns:a16="http://schemas.microsoft.com/office/drawing/2014/main" id="{6E76D5AD-174A-D66C-D93F-72D56083A18F}"/>
              </a:ext>
            </a:extLst>
          </p:cNvPr>
          <p:cNvSpPr txBox="1"/>
          <p:nvPr/>
        </p:nvSpPr>
        <p:spPr>
          <a:xfrm>
            <a:off x="510668" y="1399293"/>
            <a:ext cx="4736034" cy="4095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The images need to have the following characteristics:	</a:t>
            </a:r>
          </a:p>
          <a:p>
            <a:pPr>
              <a:buSzPct val="100000"/>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lvl="1">
              <a:buSzPct val="100000"/>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	Format: JPG, PNG, BMP.</a:t>
            </a:r>
          </a:p>
          <a:p>
            <a:pPr lvl="1">
              <a:buSzPct val="100000"/>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lvl="2">
              <a:buSzPct val="100000"/>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	Size: maximum 6MB, minimum 		width / height 256 x 256 pixels.</a:t>
            </a:r>
          </a:p>
          <a:p>
            <a:pPr>
              <a:buSzPct val="100000"/>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Have at least 15 images per object for the training set.</a:t>
            </a:r>
          </a:p>
          <a:p>
            <a:pPr>
              <a:buSzPct val="100000"/>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Images with different lighting, sizes and capture different parts of the object.</a:t>
            </a:r>
          </a:p>
        </p:txBody>
      </p:sp>
      <p:pic>
        <p:nvPicPr>
          <p:cNvPr id="7" name="Picture 6" descr="A screenshot of a computer&#10;&#10;Description automatically generated">
            <a:extLst>
              <a:ext uri="{FF2B5EF4-FFF2-40B4-BE49-F238E27FC236}">
                <a16:creationId xmlns:a16="http://schemas.microsoft.com/office/drawing/2014/main" id="{E20EAE35-D6C8-2E5B-5B74-661965FBE8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309716"/>
            <a:ext cx="5542740" cy="211928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245F45F3-C7E4-EABE-556F-738FE239E2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1" y="3473190"/>
            <a:ext cx="5542740" cy="1951756"/>
          </a:xfrm>
          <a:prstGeom prst="rect">
            <a:avLst/>
          </a:prstGeom>
        </p:spPr>
      </p:pic>
    </p:spTree>
    <p:extLst>
      <p:ext uri="{BB962C8B-B14F-4D97-AF65-F5344CB8AC3E}">
        <p14:creationId xmlns:p14="http://schemas.microsoft.com/office/powerpoint/2010/main" val="26877224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12</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a:t>Microsoft AI </a:t>
            </a:r>
            <a:r>
              <a:rPr lang="pt-PT" dirty="0" err="1"/>
              <a:t>Builder</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3" name="TextBox 4">
            <a:extLst>
              <a:ext uri="{FF2B5EF4-FFF2-40B4-BE49-F238E27FC236}">
                <a16:creationId xmlns:a16="http://schemas.microsoft.com/office/drawing/2014/main" id="{6E76D5AD-174A-D66C-D93F-72D56083A18F}"/>
              </a:ext>
            </a:extLst>
          </p:cNvPr>
          <p:cNvSpPr txBox="1"/>
          <p:nvPr/>
        </p:nvSpPr>
        <p:spPr>
          <a:xfrm>
            <a:off x="510667" y="1399293"/>
            <a:ext cx="5783601" cy="4095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After uploading the images, there is a tagging process to train the model identify the boxes.</a:t>
            </a:r>
          </a:p>
          <a:p>
            <a:pPr marL="285750" indent="-285750">
              <a:buSzPct val="100000"/>
              <a:buBlip>
                <a:blip r:embed="rId2"/>
              </a:buBlip>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The tagging process occurs in the browser and is up to the developer to identify the boxes manually.</a:t>
            </a:r>
          </a:p>
          <a:p>
            <a:pPr marL="285750" indent="-285750">
              <a:buSzPct val="100000"/>
              <a:buBlip>
                <a:blip r:embed="rId2"/>
              </a:buBlip>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Since individual boxes were too small, the difficulty of the task increases and it is needed to zoom the browser for a better selection.</a:t>
            </a:r>
          </a:p>
          <a:p>
            <a:pPr marL="285750" indent="-285750">
              <a:buSzPct val="100000"/>
              <a:buBlip>
                <a:blip r:embed="rId2"/>
              </a:buBlip>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The selector tool had a minimum height and some images have boxes smaller than that height.</a:t>
            </a:r>
          </a:p>
        </p:txBody>
      </p:sp>
      <p:pic>
        <p:nvPicPr>
          <p:cNvPr id="5" name="Picture 4" descr="A screenshot of a computer&#10;&#10;Description automatically generated">
            <a:extLst>
              <a:ext uri="{FF2B5EF4-FFF2-40B4-BE49-F238E27FC236}">
                <a16:creationId xmlns:a16="http://schemas.microsoft.com/office/drawing/2014/main" id="{217E6434-AC90-2E7C-6E1D-A6FB26779B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5754" y="1156282"/>
            <a:ext cx="5055578" cy="2810484"/>
          </a:xfrm>
          <a:prstGeom prst="rect">
            <a:avLst/>
          </a:prstGeom>
        </p:spPr>
      </p:pic>
      <p:pic>
        <p:nvPicPr>
          <p:cNvPr id="10" name="Picture 9" descr="A green plastic crates in front of a building&#10;&#10;Description automatically generated">
            <a:extLst>
              <a:ext uri="{FF2B5EF4-FFF2-40B4-BE49-F238E27FC236}">
                <a16:creationId xmlns:a16="http://schemas.microsoft.com/office/drawing/2014/main" id="{ADFF3EBB-7834-AD9F-BD36-2E9CC93629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5272" y="4107687"/>
            <a:ext cx="2916060" cy="1564097"/>
          </a:xfrm>
          <a:prstGeom prst="rect">
            <a:avLst/>
          </a:prstGeom>
        </p:spPr>
      </p:pic>
      <p:pic>
        <p:nvPicPr>
          <p:cNvPr id="13" name="Picture 12" descr="A blue and white rectangles on a stack of green crates&#10;&#10;Description automatically generated">
            <a:extLst>
              <a:ext uri="{FF2B5EF4-FFF2-40B4-BE49-F238E27FC236}">
                <a16:creationId xmlns:a16="http://schemas.microsoft.com/office/drawing/2014/main" id="{666A928F-55D2-D0FC-F2A8-CB2DB1CD2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5754" y="4403022"/>
            <a:ext cx="2025754" cy="1092256"/>
          </a:xfrm>
          <a:prstGeom prst="rect">
            <a:avLst/>
          </a:prstGeom>
        </p:spPr>
      </p:pic>
    </p:spTree>
    <p:extLst>
      <p:ext uri="{BB962C8B-B14F-4D97-AF65-F5344CB8AC3E}">
        <p14:creationId xmlns:p14="http://schemas.microsoft.com/office/powerpoint/2010/main" val="233763699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13</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a:t>Google Auto ML</a:t>
            </a:r>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3" name="TextBox 4">
            <a:extLst>
              <a:ext uri="{FF2B5EF4-FFF2-40B4-BE49-F238E27FC236}">
                <a16:creationId xmlns:a16="http://schemas.microsoft.com/office/drawing/2014/main" id="{6E76D5AD-174A-D66C-D93F-72D56083A18F}"/>
              </a:ext>
            </a:extLst>
          </p:cNvPr>
          <p:cNvSpPr txBox="1"/>
          <p:nvPr/>
        </p:nvSpPr>
        <p:spPr>
          <a:xfrm>
            <a:off x="6748012" y="1381538"/>
            <a:ext cx="4736034" cy="1787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Need to have access to Google Cloud.</a:t>
            </a:r>
          </a:p>
          <a:p>
            <a:pPr>
              <a:buSzPct val="100000"/>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Search for Vertex AI.</a:t>
            </a:r>
          </a:p>
        </p:txBody>
      </p:sp>
      <p:sp>
        <p:nvSpPr>
          <p:cNvPr id="2" name="TextBox 4">
            <a:extLst>
              <a:ext uri="{FF2B5EF4-FFF2-40B4-BE49-F238E27FC236}">
                <a16:creationId xmlns:a16="http://schemas.microsoft.com/office/drawing/2014/main" id="{E39C1FF9-6596-A069-2FDE-33E391E01D0D}"/>
              </a:ext>
            </a:extLst>
          </p:cNvPr>
          <p:cNvSpPr txBox="1"/>
          <p:nvPr/>
        </p:nvSpPr>
        <p:spPr>
          <a:xfrm>
            <a:off x="1114802" y="4093804"/>
            <a:ext cx="4736034" cy="1787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There was created a Dataset, and the option for this Use Case was the “Image Object Detection”.</a:t>
            </a:r>
          </a:p>
        </p:txBody>
      </p:sp>
      <p:pic>
        <p:nvPicPr>
          <p:cNvPr id="7" name="Picture 6" descr="A screenshot of a computer&#10;&#10;Description automatically generated">
            <a:extLst>
              <a:ext uri="{FF2B5EF4-FFF2-40B4-BE49-F238E27FC236}">
                <a16:creationId xmlns:a16="http://schemas.microsoft.com/office/drawing/2014/main" id="{A4A12C82-28EA-0572-8EC1-AAC80F492F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802" y="1381538"/>
            <a:ext cx="5087476" cy="238304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F3B49B5-DCAC-138A-6B4F-3AC5D58F4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9052" y="3385452"/>
            <a:ext cx="4834994" cy="2495395"/>
          </a:xfrm>
          <a:prstGeom prst="rect">
            <a:avLst/>
          </a:prstGeom>
        </p:spPr>
      </p:pic>
    </p:spTree>
    <p:extLst>
      <p:ext uri="{BB962C8B-B14F-4D97-AF65-F5344CB8AC3E}">
        <p14:creationId xmlns:p14="http://schemas.microsoft.com/office/powerpoint/2010/main" val="32051081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14</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a:t>Google Auto ML</a:t>
            </a:r>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extBox 4">
            <a:extLst>
              <a:ext uri="{FF2B5EF4-FFF2-40B4-BE49-F238E27FC236}">
                <a16:creationId xmlns:a16="http://schemas.microsoft.com/office/drawing/2014/main" id="{E39C1FF9-6596-A069-2FDE-33E391E01D0D}"/>
              </a:ext>
            </a:extLst>
          </p:cNvPr>
          <p:cNvSpPr txBox="1"/>
          <p:nvPr/>
        </p:nvSpPr>
        <p:spPr>
          <a:xfrm>
            <a:off x="510668" y="1420427"/>
            <a:ext cx="4736034" cy="1504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There is needed 10 images per object annotation to train the model.</a:t>
            </a:r>
          </a:p>
        </p:txBody>
      </p:sp>
      <p:pic>
        <p:nvPicPr>
          <p:cNvPr id="11" name="Picture 10" descr="A screenshot of a computer&#10;&#10;Description automatically generated">
            <a:extLst>
              <a:ext uri="{FF2B5EF4-FFF2-40B4-BE49-F238E27FC236}">
                <a16:creationId xmlns:a16="http://schemas.microsoft.com/office/drawing/2014/main" id="{0CE68357-FC09-9719-6CE2-2589E00EC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7727" y="790844"/>
            <a:ext cx="4804344" cy="281349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3FE15BCC-F08C-0A3A-7B8A-E9AA3A6F63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668" y="2670633"/>
            <a:ext cx="5073606" cy="3090976"/>
          </a:xfrm>
          <a:prstGeom prst="rect">
            <a:avLst/>
          </a:prstGeom>
        </p:spPr>
      </p:pic>
      <p:sp>
        <p:nvSpPr>
          <p:cNvPr id="15" name="TextBox 4">
            <a:extLst>
              <a:ext uri="{FF2B5EF4-FFF2-40B4-BE49-F238E27FC236}">
                <a16:creationId xmlns:a16="http://schemas.microsoft.com/office/drawing/2014/main" id="{1687CBAF-9E28-9D3A-676E-3B9A2EFABF31}"/>
              </a:ext>
            </a:extLst>
          </p:cNvPr>
          <p:cNvSpPr txBox="1"/>
          <p:nvPr/>
        </p:nvSpPr>
        <p:spPr>
          <a:xfrm>
            <a:off x="6607727" y="4077596"/>
            <a:ext cx="4876319" cy="17436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We can see more accurately the information regarding the annotation process and the number of annotations in each image.</a:t>
            </a:r>
          </a:p>
        </p:txBody>
      </p:sp>
    </p:spTree>
    <p:extLst>
      <p:ext uri="{BB962C8B-B14F-4D97-AF65-F5344CB8AC3E}">
        <p14:creationId xmlns:p14="http://schemas.microsoft.com/office/powerpoint/2010/main" val="341435363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15</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a:t>Google Auto ML</a:t>
            </a:r>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extBox 4">
            <a:extLst>
              <a:ext uri="{FF2B5EF4-FFF2-40B4-BE49-F238E27FC236}">
                <a16:creationId xmlns:a16="http://schemas.microsoft.com/office/drawing/2014/main" id="{E39C1FF9-6596-A069-2FDE-33E391E01D0D}"/>
              </a:ext>
            </a:extLst>
          </p:cNvPr>
          <p:cNvSpPr txBox="1"/>
          <p:nvPr/>
        </p:nvSpPr>
        <p:spPr>
          <a:xfrm>
            <a:off x="510668" y="1420427"/>
            <a:ext cx="4736034" cy="42612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The process of annotation is more accessible, since it can be zoomed as much as possible.</a:t>
            </a:r>
          </a:p>
          <a:p>
            <a:pPr marL="285750" indent="-285750">
              <a:buSzPct val="100000"/>
              <a:buBlip>
                <a:blip r:embed="rId2"/>
              </a:buBlip>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There is also an option of importing an existing annotation set previously exported as a JSON file.</a:t>
            </a:r>
          </a:p>
        </p:txBody>
      </p:sp>
      <p:pic>
        <p:nvPicPr>
          <p:cNvPr id="5" name="Picture 4" descr="A screenshot of a computer&#10;&#10;Description automatically generated">
            <a:extLst>
              <a:ext uri="{FF2B5EF4-FFF2-40B4-BE49-F238E27FC236}">
                <a16:creationId xmlns:a16="http://schemas.microsoft.com/office/drawing/2014/main" id="{80382090-D35F-542F-CB1E-2AB99F054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2587" y="1238611"/>
            <a:ext cx="4573579" cy="2687876"/>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002E5887-DC05-B2F9-BC78-A6FBF11555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2586" y="4249161"/>
            <a:ext cx="4573579" cy="1432548"/>
          </a:xfrm>
          <a:prstGeom prst="rect">
            <a:avLst/>
          </a:prstGeom>
        </p:spPr>
      </p:pic>
    </p:spTree>
    <p:extLst>
      <p:ext uri="{BB962C8B-B14F-4D97-AF65-F5344CB8AC3E}">
        <p14:creationId xmlns:p14="http://schemas.microsoft.com/office/powerpoint/2010/main" val="32544816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FAB15-962F-A265-8BF0-170579068F82}"/>
              </a:ext>
            </a:extLst>
          </p:cNvPr>
          <p:cNvSpPr>
            <a:spLocks noGrp="1"/>
          </p:cNvSpPr>
          <p:nvPr>
            <p:ph type="sldNum" sz="quarter" idx="2"/>
          </p:nvPr>
        </p:nvSpPr>
        <p:spPr/>
        <p:txBody>
          <a:bodyPr/>
          <a:lstStyle/>
          <a:p>
            <a:fld id="{86CB4B4D-7CA3-9044-876B-883B54F8677D}" type="slidenum">
              <a:rPr lang="en-GB" smtClean="0"/>
              <a:t>16</a:t>
            </a:fld>
            <a:endParaRPr lang="en-GB"/>
          </a:p>
        </p:txBody>
      </p:sp>
      <p:sp>
        <p:nvSpPr>
          <p:cNvPr id="3" name="Text Placeholder 2">
            <a:extLst>
              <a:ext uri="{FF2B5EF4-FFF2-40B4-BE49-F238E27FC236}">
                <a16:creationId xmlns:a16="http://schemas.microsoft.com/office/drawing/2014/main" id="{6B221B6C-99ED-56AF-146F-F9A7E33AD7D1}"/>
              </a:ext>
            </a:extLst>
          </p:cNvPr>
          <p:cNvSpPr>
            <a:spLocks noGrp="1"/>
          </p:cNvSpPr>
          <p:nvPr>
            <p:ph type="body" sz="quarter" idx="12"/>
          </p:nvPr>
        </p:nvSpPr>
        <p:spPr/>
        <p:txBody>
          <a:bodyPr/>
          <a:lstStyle/>
          <a:p>
            <a:r>
              <a:rPr lang="en-US" dirty="0"/>
              <a:t>Problem, Motivation and Data Collection</a:t>
            </a:r>
          </a:p>
        </p:txBody>
      </p:sp>
      <p:sp>
        <p:nvSpPr>
          <p:cNvPr id="4" name="Text Placeholder 3">
            <a:extLst>
              <a:ext uri="{FF2B5EF4-FFF2-40B4-BE49-F238E27FC236}">
                <a16:creationId xmlns:a16="http://schemas.microsoft.com/office/drawing/2014/main" id="{425DECE2-52F7-56E3-A0F5-7C74CCFB1E53}"/>
              </a:ext>
            </a:extLst>
          </p:cNvPr>
          <p:cNvSpPr>
            <a:spLocks noGrp="1"/>
          </p:cNvSpPr>
          <p:nvPr>
            <p:ph type="body" sz="quarter" idx="13"/>
          </p:nvPr>
        </p:nvSpPr>
        <p:spPr/>
        <p:txBody>
          <a:bodyPr/>
          <a:lstStyle/>
          <a:p>
            <a:r>
              <a:rPr lang="en-US" dirty="0"/>
              <a:t>Use Case</a:t>
            </a:r>
          </a:p>
        </p:txBody>
      </p:sp>
    </p:spTree>
    <p:extLst>
      <p:ext uri="{BB962C8B-B14F-4D97-AF65-F5344CB8AC3E}">
        <p14:creationId xmlns:p14="http://schemas.microsoft.com/office/powerpoint/2010/main" val="28567397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17</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err="1"/>
              <a:t>Problem</a:t>
            </a:r>
            <a:r>
              <a:rPr lang="pt-PT" dirty="0"/>
              <a:t> </a:t>
            </a:r>
            <a:r>
              <a:rPr lang="pt-PT" dirty="0" err="1"/>
              <a:t>and</a:t>
            </a:r>
            <a:r>
              <a:rPr lang="pt-PT" dirty="0"/>
              <a:t> </a:t>
            </a:r>
            <a:r>
              <a:rPr lang="pt-PT" dirty="0" err="1"/>
              <a:t>Motivation</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a:p>
        </p:txBody>
      </p:sp>
      <p:sp>
        <p:nvSpPr>
          <p:cNvPr id="3" name="TextBox 4">
            <a:extLst>
              <a:ext uri="{FF2B5EF4-FFF2-40B4-BE49-F238E27FC236}">
                <a16:creationId xmlns:a16="http://schemas.microsoft.com/office/drawing/2014/main" id="{6E76D5AD-174A-D66C-D93F-72D56083A18F}"/>
              </a:ext>
            </a:extLst>
          </p:cNvPr>
          <p:cNvSpPr txBox="1"/>
          <p:nvPr/>
        </p:nvSpPr>
        <p:spPr>
          <a:xfrm>
            <a:off x="510668" y="1164667"/>
            <a:ext cx="7117683" cy="4282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GB" dirty="0">
                <a:latin typeface="Arial" panose="020B0604020202020204" pitchFamily="34" charset="0"/>
                <a:cs typeface="Arial" panose="020B0604020202020204" pitchFamily="34" charset="0"/>
              </a:rPr>
              <a:t>In e-commerce operation and preparation of orders, it is known the number of expedition boxes that are dispatched, but we do not know the number of boxes that return to store.</a:t>
            </a:r>
          </a:p>
          <a:p>
            <a:pPr marL="285750" indent="-285750">
              <a:buSzPct val="100000"/>
              <a:buBlip>
                <a:blip r:embed="rId2"/>
              </a:buBlip>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GB" dirty="0">
                <a:latin typeface="Arial" panose="020B0604020202020204" pitchFamily="34" charset="0"/>
                <a:cs typeface="Arial" panose="020B0604020202020204" pitchFamily="34" charset="0"/>
              </a:rPr>
              <a:t>During the inventory of the number of those boxes, there is a mismatch in that number, that causes an expense.</a:t>
            </a:r>
          </a:p>
          <a:p>
            <a:pPr marL="285750" indent="-285750">
              <a:buSzPct val="100000"/>
              <a:buBlip>
                <a:blip r:embed="rId2"/>
              </a:buBlip>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GB" dirty="0">
                <a:latin typeface="Arial" panose="020B0604020202020204" pitchFamily="34" charset="0"/>
                <a:cs typeface="Arial" panose="020B0604020202020204" pitchFamily="34" charset="0"/>
              </a:rPr>
              <a:t>It formed a need of recording that data, in a process that should not affect the productivity of the e-commerce team.</a:t>
            </a:r>
          </a:p>
          <a:p>
            <a:pPr marL="285750" indent="-285750">
              <a:buSzPct val="100000"/>
              <a:buBlip>
                <a:blip r:embed="rId2"/>
              </a:buBlip>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GB" dirty="0">
                <a:latin typeface="Arial" panose="020B0604020202020204" pitchFamily="34" charset="0"/>
                <a:cs typeface="Arial" panose="020B0604020202020204" pitchFamily="34" charset="0"/>
              </a:rPr>
              <a:t>The solution is to make a mobile application capable of counting those numbers of boxes and record it with a single photograph in a single action so the impact on the process and time spent is minimized.</a:t>
            </a:r>
          </a:p>
        </p:txBody>
      </p:sp>
      <p:pic>
        <p:nvPicPr>
          <p:cNvPr id="6" name="Picture 5" descr="A green plastic container on wheels&#10;&#10;Description automatically generated">
            <a:extLst>
              <a:ext uri="{FF2B5EF4-FFF2-40B4-BE49-F238E27FC236}">
                <a16:creationId xmlns:a16="http://schemas.microsoft.com/office/drawing/2014/main" id="{DE1A0495-5CCD-E266-41AB-E09DF8D046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1651" y="1164667"/>
            <a:ext cx="3360420" cy="4480560"/>
          </a:xfrm>
          <a:prstGeom prst="rect">
            <a:avLst/>
          </a:prstGeom>
        </p:spPr>
      </p:pic>
    </p:spTree>
    <p:extLst>
      <p:ext uri="{BB962C8B-B14F-4D97-AF65-F5344CB8AC3E}">
        <p14:creationId xmlns:p14="http://schemas.microsoft.com/office/powerpoint/2010/main" val="40621763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18</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a:t>Data </a:t>
            </a:r>
            <a:r>
              <a:rPr lang="pt-PT" dirty="0" err="1"/>
              <a:t>Collection</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3" name="TextBox 4">
            <a:extLst>
              <a:ext uri="{FF2B5EF4-FFF2-40B4-BE49-F238E27FC236}">
                <a16:creationId xmlns:a16="http://schemas.microsoft.com/office/drawing/2014/main" id="{6E76D5AD-174A-D66C-D93F-72D56083A18F}"/>
              </a:ext>
            </a:extLst>
          </p:cNvPr>
          <p:cNvSpPr txBox="1"/>
          <p:nvPr/>
        </p:nvSpPr>
        <p:spPr>
          <a:xfrm>
            <a:off x="510669" y="1277842"/>
            <a:ext cx="5694822" cy="4282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There was given already a set of 85 photos, in a narrow and wider perspective. </a:t>
            </a:r>
          </a:p>
          <a:p>
            <a:pPr marL="285750" indent="-285750">
              <a:buSzPct val="100000"/>
              <a:buBlip>
                <a:blip r:embed="rId2"/>
              </a:buBlip>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To increase the dataset, it was also collected a set of 210 photos.</a:t>
            </a:r>
          </a:p>
          <a:p>
            <a:pPr marL="285750" indent="-285750">
              <a:buSzPct val="100000"/>
              <a:buBlip>
                <a:blip r:embed="rId2"/>
              </a:buBlip>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For training purposes the photos vary in terms of lighting, distance, perspective, volume and resolution.</a:t>
            </a:r>
          </a:p>
          <a:p>
            <a:pPr>
              <a:buSzPct val="100000"/>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p:txBody>
      </p:sp>
      <p:pic>
        <p:nvPicPr>
          <p:cNvPr id="5" name="Picture 4" descr="A green pallets on a red pallet&#10;&#10;Description automatically generated">
            <a:extLst>
              <a:ext uri="{FF2B5EF4-FFF2-40B4-BE49-F238E27FC236}">
                <a16:creationId xmlns:a16="http://schemas.microsoft.com/office/drawing/2014/main" id="{B5B15291-A4B0-150B-EE40-F8CAF30EA7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852222" y="2339484"/>
            <a:ext cx="3466860" cy="1950109"/>
          </a:xfrm>
          <a:prstGeom prst="rect">
            <a:avLst/>
          </a:prstGeom>
        </p:spPr>
      </p:pic>
      <p:pic>
        <p:nvPicPr>
          <p:cNvPr id="10" name="Picture 9" descr="A green crates on pallets&#10;&#10;Description automatically generated">
            <a:extLst>
              <a:ext uri="{FF2B5EF4-FFF2-40B4-BE49-F238E27FC236}">
                <a16:creationId xmlns:a16="http://schemas.microsoft.com/office/drawing/2014/main" id="{DD46F084-722B-2359-88B4-83C0F37CBB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383561" y="2339483"/>
            <a:ext cx="3466859" cy="1950108"/>
          </a:xfrm>
          <a:prstGeom prst="rect">
            <a:avLst/>
          </a:prstGeom>
        </p:spPr>
      </p:pic>
      <p:sp>
        <p:nvSpPr>
          <p:cNvPr id="11" name="TextBox 10">
            <a:extLst>
              <a:ext uri="{FF2B5EF4-FFF2-40B4-BE49-F238E27FC236}">
                <a16:creationId xmlns:a16="http://schemas.microsoft.com/office/drawing/2014/main" id="{84C6D70F-20A3-3BB8-C4A6-92FCDAEAB7CD}"/>
              </a:ext>
            </a:extLst>
          </p:cNvPr>
          <p:cNvSpPr txBox="1"/>
          <p:nvPr/>
        </p:nvSpPr>
        <p:spPr>
          <a:xfrm>
            <a:off x="7141936" y="5176957"/>
            <a:ext cx="1950109" cy="3440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pt-PT" sz="1200" b="0" i="0" u="none" strike="noStrike" cap="none" spc="0" normalizeH="0" baseline="0" dirty="0" err="1">
                <a:ln>
                  <a:noFill/>
                </a:ln>
                <a:solidFill>
                  <a:srgbClr val="000F68"/>
                </a:solidFill>
                <a:effectLst/>
                <a:uFillTx/>
                <a:latin typeface="+mn-lt"/>
                <a:ea typeface="+mn-ea"/>
                <a:cs typeface="+mn-cs"/>
                <a:sym typeface="Helvetica"/>
              </a:rPr>
              <a:t>Narrow</a:t>
            </a:r>
            <a:endParaRPr kumimoji="0" lang="pt-PT" sz="1800" b="0" i="0" u="none" strike="noStrike" cap="none" spc="0" normalizeH="0" baseline="0" dirty="0">
              <a:ln>
                <a:noFill/>
              </a:ln>
              <a:solidFill>
                <a:srgbClr val="000F68"/>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C78E6D8F-7EE8-171B-AF84-3E6F657EE2F0}"/>
              </a:ext>
            </a:extLst>
          </p:cNvPr>
          <p:cNvSpPr txBox="1"/>
          <p:nvPr/>
        </p:nvSpPr>
        <p:spPr>
          <a:xfrm>
            <a:off x="9610598" y="5176956"/>
            <a:ext cx="1950109" cy="3440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pt-PT" sz="1200" b="0" i="0" u="none" strike="noStrike" cap="none" spc="0" normalizeH="0" baseline="0" dirty="0" err="1">
                <a:ln>
                  <a:noFill/>
                </a:ln>
                <a:solidFill>
                  <a:srgbClr val="000F68"/>
                </a:solidFill>
                <a:effectLst/>
                <a:uFillTx/>
                <a:latin typeface="+mn-lt"/>
                <a:ea typeface="+mn-ea"/>
                <a:cs typeface="+mn-cs"/>
                <a:sym typeface="Helvetica"/>
              </a:rPr>
              <a:t>Wider</a:t>
            </a:r>
            <a:endParaRPr kumimoji="0" lang="pt-PT" sz="1200" b="0" i="0" u="none" strike="noStrike" cap="none" spc="0" normalizeH="0" baseline="0" dirty="0">
              <a:ln>
                <a:noFill/>
              </a:ln>
              <a:solidFill>
                <a:srgbClr val="000F68"/>
              </a:solidFill>
              <a:effectLst/>
              <a:uFillTx/>
              <a:latin typeface="+mn-lt"/>
              <a:ea typeface="+mn-ea"/>
              <a:cs typeface="+mn-cs"/>
              <a:sym typeface="Helvetica"/>
            </a:endParaRPr>
          </a:p>
        </p:txBody>
      </p:sp>
    </p:spTree>
    <p:extLst>
      <p:ext uri="{BB962C8B-B14F-4D97-AF65-F5344CB8AC3E}">
        <p14:creationId xmlns:p14="http://schemas.microsoft.com/office/powerpoint/2010/main" val="297852339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19</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a:t>Data </a:t>
            </a:r>
            <a:r>
              <a:rPr lang="pt-PT" dirty="0" err="1"/>
              <a:t>Collection</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3" name="TextBox 4">
            <a:extLst>
              <a:ext uri="{FF2B5EF4-FFF2-40B4-BE49-F238E27FC236}">
                <a16:creationId xmlns:a16="http://schemas.microsoft.com/office/drawing/2014/main" id="{6E76D5AD-174A-D66C-D93F-72D56083A18F}"/>
              </a:ext>
            </a:extLst>
          </p:cNvPr>
          <p:cNvSpPr txBox="1"/>
          <p:nvPr/>
        </p:nvSpPr>
        <p:spPr>
          <a:xfrm>
            <a:off x="510669" y="1277843"/>
            <a:ext cx="10901402" cy="2735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Due to the short duration of the project, it was necessary to choose and focus on either the narrow or wider perspective. These perspectives differ in shape and patterns, and opting for both would require additional types of training.</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The wider perspective was chosen for training because it features simpler and more easily detectable patterns.</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Note that there are two types of wider boxes: one with a 'C' symbol and the other with an 'IFCO' symbol.</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If there are additional types of boxes, a different type of training will be required.</a:t>
            </a:r>
            <a:endParaRPr lang="en-US" dirty="0">
              <a:latin typeface="Arial" panose="020B0604020202020204" pitchFamily="34" charset="0"/>
              <a:cs typeface="Arial" panose="020B0604020202020204" pitchFamily="34" charset="0"/>
            </a:endParaRPr>
          </a:p>
        </p:txBody>
      </p:sp>
      <p:pic>
        <p:nvPicPr>
          <p:cNvPr id="14" name="Picture 13" descr="A stack of green plastic crates&#10;&#10;Description automatically generated">
            <a:extLst>
              <a:ext uri="{FF2B5EF4-FFF2-40B4-BE49-F238E27FC236}">
                <a16:creationId xmlns:a16="http://schemas.microsoft.com/office/drawing/2014/main" id="{B2809CF4-B3AA-CA3A-54CF-A513A3FD8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0323" y="4076744"/>
            <a:ext cx="1719609" cy="1503414"/>
          </a:xfrm>
          <a:prstGeom prst="rect">
            <a:avLst/>
          </a:prstGeom>
        </p:spPr>
      </p:pic>
      <p:pic>
        <p:nvPicPr>
          <p:cNvPr id="16" name="Picture 15" descr="A stack of green plastic crates&#10;&#10;Description automatically generated">
            <a:extLst>
              <a:ext uri="{FF2B5EF4-FFF2-40B4-BE49-F238E27FC236}">
                <a16:creationId xmlns:a16="http://schemas.microsoft.com/office/drawing/2014/main" id="{6AC6E7B4-C22B-E767-735D-403AB19747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0446" y="4013676"/>
            <a:ext cx="2314750" cy="1561173"/>
          </a:xfrm>
          <a:prstGeom prst="rect">
            <a:avLst/>
          </a:prstGeom>
        </p:spPr>
      </p:pic>
      <p:sp>
        <p:nvSpPr>
          <p:cNvPr id="17" name="TextBox 16">
            <a:extLst>
              <a:ext uri="{FF2B5EF4-FFF2-40B4-BE49-F238E27FC236}">
                <a16:creationId xmlns:a16="http://schemas.microsoft.com/office/drawing/2014/main" id="{59185C27-7404-FF01-91CA-61A8F162C824}"/>
              </a:ext>
            </a:extLst>
          </p:cNvPr>
          <p:cNvSpPr txBox="1"/>
          <p:nvPr/>
        </p:nvSpPr>
        <p:spPr>
          <a:xfrm>
            <a:off x="3133043" y="5684851"/>
            <a:ext cx="1865640" cy="23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pt-PT" sz="1200" b="0" i="0" u="none" strike="noStrike" cap="none" spc="0" normalizeH="0" baseline="0" dirty="0" err="1">
                <a:ln>
                  <a:noFill/>
                </a:ln>
                <a:solidFill>
                  <a:srgbClr val="000F68"/>
                </a:solidFill>
                <a:effectLst/>
                <a:uFillTx/>
                <a:latin typeface="+mn-lt"/>
                <a:ea typeface="+mn-ea"/>
                <a:cs typeface="+mn-cs"/>
                <a:sym typeface="Helvetica"/>
              </a:rPr>
              <a:t>Narrow</a:t>
            </a:r>
            <a:endParaRPr kumimoji="0" lang="pt-PT" sz="1800" b="0" i="0" u="none" strike="noStrike" cap="none" spc="0" normalizeH="0" baseline="0" dirty="0">
              <a:ln>
                <a:noFill/>
              </a:ln>
              <a:solidFill>
                <a:srgbClr val="000F68"/>
              </a:solidFill>
              <a:effectLst/>
              <a:uFillTx/>
              <a:latin typeface="+mn-lt"/>
              <a:ea typeface="+mn-ea"/>
              <a:cs typeface="+mn-cs"/>
              <a:sym typeface="Helvetica"/>
            </a:endParaRPr>
          </a:p>
        </p:txBody>
      </p:sp>
      <p:sp>
        <p:nvSpPr>
          <p:cNvPr id="19" name="TextBox 18">
            <a:extLst>
              <a:ext uri="{FF2B5EF4-FFF2-40B4-BE49-F238E27FC236}">
                <a16:creationId xmlns:a16="http://schemas.microsoft.com/office/drawing/2014/main" id="{7D8A60EA-DBAE-DF6A-2643-3C7165737715}"/>
              </a:ext>
            </a:extLst>
          </p:cNvPr>
          <p:cNvSpPr txBox="1"/>
          <p:nvPr/>
        </p:nvSpPr>
        <p:spPr>
          <a:xfrm>
            <a:off x="6407965" y="5635542"/>
            <a:ext cx="2418407"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pt-PT" sz="1200" b="0" i="0" u="none" strike="noStrike" cap="none" spc="0" normalizeH="0" baseline="0" dirty="0" err="1">
                <a:ln>
                  <a:noFill/>
                </a:ln>
                <a:solidFill>
                  <a:srgbClr val="000F68"/>
                </a:solidFill>
                <a:effectLst/>
                <a:uFillTx/>
                <a:latin typeface="+mn-lt"/>
                <a:ea typeface="+mn-ea"/>
                <a:cs typeface="+mn-cs"/>
                <a:sym typeface="Helvetica"/>
              </a:rPr>
              <a:t>Wider</a:t>
            </a:r>
            <a:endParaRPr kumimoji="0" lang="pt-PT" sz="1200" b="0" i="0" u="none" strike="noStrike" cap="none" spc="0" normalizeH="0" baseline="0" dirty="0">
              <a:ln>
                <a:noFill/>
              </a:ln>
              <a:solidFill>
                <a:srgbClr val="000F68"/>
              </a:solidFill>
              <a:effectLst/>
              <a:uFillTx/>
              <a:latin typeface="+mn-lt"/>
              <a:ea typeface="+mn-ea"/>
              <a:cs typeface="+mn-cs"/>
              <a:sym typeface="Helvetica"/>
            </a:endParaRPr>
          </a:p>
        </p:txBody>
      </p:sp>
    </p:spTree>
    <p:extLst>
      <p:ext uri="{BB962C8B-B14F-4D97-AF65-F5344CB8AC3E}">
        <p14:creationId xmlns:p14="http://schemas.microsoft.com/office/powerpoint/2010/main" val="288663584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9455B7-A797-403D-C6A4-B753C487E21E}"/>
              </a:ext>
            </a:extLst>
          </p:cNvPr>
          <p:cNvSpPr>
            <a:spLocks noGrp="1"/>
          </p:cNvSpPr>
          <p:nvPr>
            <p:ph type="sldNum" sz="quarter" idx="2"/>
          </p:nvPr>
        </p:nvSpPr>
        <p:spPr>
          <a:xfrm>
            <a:off x="11570608" y="6315709"/>
            <a:ext cx="70532" cy="153888"/>
          </a:xfrm>
        </p:spPr>
        <p:txBody>
          <a:bodyPr/>
          <a:lstStyle/>
          <a:p>
            <a:fld id="{86CB4B4D-7CA3-9044-876B-883B54F8677D}" type="slidenum">
              <a:rPr lang="pt-PT" smtClean="0"/>
              <a:t>2</a:t>
            </a:fld>
            <a:endParaRPr lang="pt-PT"/>
          </a:p>
        </p:txBody>
      </p:sp>
      <p:sp>
        <p:nvSpPr>
          <p:cNvPr id="3" name="TextBox 4">
            <a:extLst>
              <a:ext uri="{FF2B5EF4-FFF2-40B4-BE49-F238E27FC236}">
                <a16:creationId xmlns:a16="http://schemas.microsoft.com/office/drawing/2014/main" id="{A431BEAF-2F3C-0518-33C8-E491608A7DD3}"/>
              </a:ext>
            </a:extLst>
          </p:cNvPr>
          <p:cNvSpPr txBox="1"/>
          <p:nvPr/>
        </p:nvSpPr>
        <p:spPr>
          <a:xfrm>
            <a:off x="5943600" y="1520824"/>
            <a:ext cx="5918548" cy="2231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42875" indent="-252413">
              <a:spcBef>
                <a:spcPts val="600"/>
              </a:spcBef>
              <a:buSzPct val="100000"/>
              <a:buAutoNum type="arabicPeriod"/>
              <a:defRPr sz="2000">
                <a:solidFill>
                  <a:srgbClr val="000F63"/>
                </a:solidFill>
                <a:latin typeface="PolySans Neutral"/>
                <a:ea typeface="PolySans Neutral"/>
                <a:cs typeface="PolySans Neutral"/>
                <a:sym typeface="PolySans Neutral"/>
              </a:defRPr>
            </a:pPr>
            <a:r>
              <a:rPr lang="pt-PT" dirty="0" err="1">
                <a:latin typeface="Arial" panose="020B0604020202020204" pitchFamily="34" charset="0"/>
                <a:cs typeface="Arial" panose="020B0604020202020204" pitchFamily="34" charset="0"/>
              </a:rPr>
              <a:t>Context</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Objectives</a:t>
            </a:r>
            <a:endParaRPr lang="pt-PT" dirty="0">
              <a:latin typeface="Arial" panose="020B0604020202020204" pitchFamily="34" charset="0"/>
              <a:cs typeface="Arial" panose="020B0604020202020204" pitchFamily="34" charset="0"/>
            </a:endParaRPr>
          </a:p>
          <a:p>
            <a:pPr marL="142875" indent="-252413">
              <a:spcBef>
                <a:spcPts val="600"/>
              </a:spcBef>
              <a:buSzPct val="100000"/>
              <a:buFontTx/>
              <a:buAutoNum type="arabicPeriod"/>
              <a:defRPr sz="2000">
                <a:solidFill>
                  <a:srgbClr val="000F63"/>
                </a:solidFill>
                <a:latin typeface="PolySans Neutral"/>
                <a:ea typeface="PolySans Neutral"/>
                <a:cs typeface="PolySans Neutral"/>
                <a:sym typeface="PolySans Neutral"/>
              </a:defRPr>
            </a:pPr>
            <a:r>
              <a:rPr lang="pt-PT" dirty="0">
                <a:latin typeface="Arial" panose="020B0604020202020204" pitchFamily="34" charset="0"/>
                <a:cs typeface="Arial" panose="020B0604020202020204" pitchFamily="34" charset="0"/>
              </a:rPr>
              <a:t>Technologies </a:t>
            </a:r>
            <a:r>
              <a:rPr lang="pt-PT" dirty="0" err="1">
                <a:latin typeface="Arial" panose="020B0604020202020204" pitchFamily="34" charset="0"/>
                <a:cs typeface="Arial" panose="020B0604020202020204" pitchFamily="34" charset="0"/>
              </a:rPr>
              <a:t>Introduction</a:t>
            </a:r>
            <a:endParaRPr lang="pt-PT" dirty="0">
              <a:latin typeface="Arial" panose="020B0604020202020204" pitchFamily="34" charset="0"/>
              <a:cs typeface="Arial" panose="020B0604020202020204" pitchFamily="34" charset="0"/>
            </a:endParaRPr>
          </a:p>
          <a:p>
            <a:pPr marL="142875" indent="-252413">
              <a:spcBef>
                <a:spcPts val="600"/>
              </a:spcBef>
              <a:buSzPct val="100000"/>
              <a:buFontTx/>
              <a:buAutoNum type="arabicPeriod"/>
              <a:defRPr sz="2000">
                <a:solidFill>
                  <a:srgbClr val="000F63"/>
                </a:solidFill>
                <a:latin typeface="PolySans Neutral"/>
                <a:ea typeface="PolySans Neutral"/>
                <a:cs typeface="PolySans Neutral"/>
                <a:sym typeface="PolySans Neutral"/>
              </a:defRPr>
            </a:pPr>
            <a:r>
              <a:rPr lang="pt-PT" dirty="0" err="1">
                <a:latin typeface="Arial" panose="020B0604020202020204" pitchFamily="34" charset="0"/>
                <a:cs typeface="Arial" panose="020B0604020202020204" pitchFamily="34" charset="0"/>
              </a:rPr>
              <a:t>Problem</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Motivation</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Data</a:t>
            </a:r>
          </a:p>
          <a:p>
            <a:pPr marL="142875" indent="-252413">
              <a:spcBef>
                <a:spcPts val="600"/>
              </a:spcBef>
              <a:buSzPct val="100000"/>
              <a:buFontTx/>
              <a:buAutoNum type="arabicPeriod"/>
              <a:defRPr sz="2000">
                <a:solidFill>
                  <a:srgbClr val="000F63"/>
                </a:solidFill>
                <a:latin typeface="PolySans Neutral"/>
                <a:ea typeface="PolySans Neutral"/>
                <a:cs typeface="PolySans Neutral"/>
                <a:sym typeface="PolySans Neutral"/>
              </a:defRPr>
            </a:pPr>
            <a:r>
              <a:rPr lang="pt-PT" dirty="0" err="1">
                <a:latin typeface="Arial" panose="020B0604020202020204" pitchFamily="34" charset="0"/>
                <a:cs typeface="Arial" panose="020B0604020202020204" pitchFamily="34" charset="0"/>
              </a:rPr>
              <a:t>Models</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Strategies</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Results</a:t>
            </a:r>
            <a:endParaRPr lang="pt-PT" dirty="0">
              <a:latin typeface="Arial" panose="020B0604020202020204" pitchFamily="34" charset="0"/>
              <a:cs typeface="Arial" panose="020B0604020202020204" pitchFamily="34" charset="0"/>
            </a:endParaRPr>
          </a:p>
          <a:p>
            <a:pPr marL="142875" indent="-252413">
              <a:spcBef>
                <a:spcPts val="600"/>
              </a:spcBef>
              <a:buSzPct val="100000"/>
              <a:buFontTx/>
              <a:buAutoNum type="arabicPeriod"/>
              <a:defRPr sz="2000">
                <a:solidFill>
                  <a:srgbClr val="000F63"/>
                </a:solidFill>
                <a:latin typeface="PolySans Neutral"/>
                <a:ea typeface="PolySans Neutral"/>
                <a:cs typeface="PolySans Neutral"/>
                <a:sym typeface="PolySans Neutral"/>
              </a:defRPr>
            </a:pPr>
            <a:r>
              <a:rPr lang="pt-PT" dirty="0" err="1">
                <a:latin typeface="Arial" panose="020B0604020202020204" pitchFamily="34" charset="0"/>
                <a:cs typeface="Arial" panose="020B0604020202020204" pitchFamily="34" charset="0"/>
              </a:rPr>
              <a:t>Conclusions</a:t>
            </a:r>
            <a:endParaRPr lang="pt-PT" dirty="0">
              <a:latin typeface="Arial" panose="020B0604020202020204" pitchFamily="34" charset="0"/>
              <a:cs typeface="Arial" panose="020B0604020202020204" pitchFamily="34" charset="0"/>
            </a:endParaRPr>
          </a:p>
          <a:p>
            <a:pPr marL="142875" indent="-252413">
              <a:spcBef>
                <a:spcPts val="600"/>
              </a:spcBef>
              <a:buSzPct val="100000"/>
              <a:buFontTx/>
              <a:buAutoNum type="arabicPeriod"/>
              <a:defRPr sz="2000">
                <a:solidFill>
                  <a:srgbClr val="000F63"/>
                </a:solidFill>
                <a:latin typeface="PolySans Neutral"/>
                <a:ea typeface="PolySans Neutral"/>
                <a:cs typeface="PolySans Neutral"/>
                <a:sym typeface="PolySans Neutral"/>
              </a:defRPr>
            </a:pPr>
            <a:r>
              <a:rPr lang="pt-PT" dirty="0" err="1">
                <a:latin typeface="Arial" panose="020B0604020202020204" pitchFamily="34" charset="0"/>
                <a:cs typeface="Arial" panose="020B0604020202020204" pitchFamily="34" charset="0"/>
              </a:rPr>
              <a:t>References</a:t>
            </a:r>
            <a:endParaRPr lang="pt-PT" dirty="0">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F0173696-4D30-5FA7-8D8F-7BF314EA51D8}"/>
              </a:ext>
            </a:extLst>
          </p:cNvPr>
          <p:cNvSpPr txBox="1"/>
          <p:nvPr/>
        </p:nvSpPr>
        <p:spPr>
          <a:xfrm>
            <a:off x="6096000" y="549273"/>
            <a:ext cx="5544344" cy="58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ts val="4500"/>
              </a:lnSpc>
              <a:defRPr sz="4800">
                <a:solidFill>
                  <a:srgbClr val="000F63"/>
                </a:solidFill>
                <a:latin typeface="PolySans Neutral"/>
                <a:ea typeface="PolySans Neutral"/>
                <a:cs typeface="PolySans Neutral"/>
                <a:sym typeface="PolySans Neutral"/>
              </a:defRPr>
            </a:lvl1pPr>
          </a:lstStyle>
          <a:p>
            <a:r>
              <a:rPr lang="pt-PT" dirty="0">
                <a:latin typeface="Arial" panose="020B0604020202020204" pitchFamily="34" charset="0"/>
                <a:cs typeface="Arial" panose="020B0604020202020204" pitchFamily="34" charset="0"/>
              </a:rPr>
              <a:t>Index</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FAB15-962F-A265-8BF0-170579068F82}"/>
              </a:ext>
            </a:extLst>
          </p:cNvPr>
          <p:cNvSpPr>
            <a:spLocks noGrp="1"/>
          </p:cNvSpPr>
          <p:nvPr>
            <p:ph type="sldNum" sz="quarter" idx="2"/>
          </p:nvPr>
        </p:nvSpPr>
        <p:spPr/>
        <p:txBody>
          <a:bodyPr/>
          <a:lstStyle/>
          <a:p>
            <a:fld id="{86CB4B4D-7CA3-9044-876B-883B54F8677D}" type="slidenum">
              <a:rPr lang="en-GB" smtClean="0"/>
              <a:t>20</a:t>
            </a:fld>
            <a:endParaRPr lang="en-GB"/>
          </a:p>
        </p:txBody>
      </p:sp>
      <p:sp>
        <p:nvSpPr>
          <p:cNvPr id="3" name="Text Placeholder 2">
            <a:extLst>
              <a:ext uri="{FF2B5EF4-FFF2-40B4-BE49-F238E27FC236}">
                <a16:creationId xmlns:a16="http://schemas.microsoft.com/office/drawing/2014/main" id="{6B221B6C-99ED-56AF-146F-F9A7E33AD7D1}"/>
              </a:ext>
            </a:extLst>
          </p:cNvPr>
          <p:cNvSpPr>
            <a:spLocks noGrp="1"/>
          </p:cNvSpPr>
          <p:nvPr>
            <p:ph type="body" sz="quarter" idx="12"/>
          </p:nvPr>
        </p:nvSpPr>
        <p:spPr/>
        <p:txBody>
          <a:bodyPr/>
          <a:lstStyle/>
          <a:p>
            <a:r>
              <a:rPr lang="en-US" dirty="0"/>
              <a:t>Microsoft AI Builder vs Google Cloud Vision Auto ML -  Explorations and Results</a:t>
            </a:r>
          </a:p>
        </p:txBody>
      </p:sp>
      <p:sp>
        <p:nvSpPr>
          <p:cNvPr id="4" name="Text Placeholder 3">
            <a:extLst>
              <a:ext uri="{FF2B5EF4-FFF2-40B4-BE49-F238E27FC236}">
                <a16:creationId xmlns:a16="http://schemas.microsoft.com/office/drawing/2014/main" id="{425DECE2-52F7-56E3-A0F5-7C74CCFB1E53}"/>
              </a:ext>
            </a:extLst>
          </p:cNvPr>
          <p:cNvSpPr>
            <a:spLocks noGrp="1"/>
          </p:cNvSpPr>
          <p:nvPr>
            <p:ph type="body" sz="quarter" idx="13"/>
          </p:nvPr>
        </p:nvSpPr>
        <p:spPr/>
        <p:txBody>
          <a:bodyPr/>
          <a:lstStyle/>
          <a:p>
            <a:r>
              <a:rPr lang="en-US" dirty="0"/>
              <a:t>Models and Strategies</a:t>
            </a:r>
          </a:p>
        </p:txBody>
      </p:sp>
    </p:spTree>
    <p:extLst>
      <p:ext uri="{BB962C8B-B14F-4D97-AF65-F5344CB8AC3E}">
        <p14:creationId xmlns:p14="http://schemas.microsoft.com/office/powerpoint/2010/main" val="12223687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BE945-B340-3FEB-D737-C6801E2D3F21}"/>
              </a:ext>
            </a:extLst>
          </p:cNvPr>
          <p:cNvSpPr>
            <a:spLocks noGrp="1"/>
          </p:cNvSpPr>
          <p:nvPr>
            <p:ph type="sldNum" sz="quarter" idx="2"/>
          </p:nvPr>
        </p:nvSpPr>
        <p:spPr/>
        <p:txBody>
          <a:bodyPr/>
          <a:lstStyle/>
          <a:p>
            <a:fld id="{86CB4B4D-7CA3-9044-876B-883B54F8677D}" type="slidenum">
              <a:rPr lang="en-GB" smtClean="0"/>
              <a:t>21</a:t>
            </a:fld>
            <a:endParaRPr lang="en-GB"/>
          </a:p>
        </p:txBody>
      </p:sp>
      <p:sp>
        <p:nvSpPr>
          <p:cNvPr id="3" name="Title 2">
            <a:extLst>
              <a:ext uri="{FF2B5EF4-FFF2-40B4-BE49-F238E27FC236}">
                <a16:creationId xmlns:a16="http://schemas.microsoft.com/office/drawing/2014/main" id="{D06A8EE6-A001-D99C-2F60-036A37D47BB3}"/>
              </a:ext>
            </a:extLst>
          </p:cNvPr>
          <p:cNvSpPr>
            <a:spLocks noGrp="1"/>
          </p:cNvSpPr>
          <p:nvPr>
            <p:ph type="title"/>
          </p:nvPr>
        </p:nvSpPr>
        <p:spPr>
          <a:xfrm>
            <a:off x="6537151" y="2488458"/>
            <a:ext cx="5103989" cy="847085"/>
          </a:xfrm>
        </p:spPr>
        <p:txBody>
          <a:bodyPr/>
          <a:lstStyle/>
          <a:p>
            <a:r>
              <a:rPr lang="en-US" sz="4000" dirty="0"/>
              <a:t>Microsoft AI Builder -  Explorations and Results</a:t>
            </a:r>
          </a:p>
        </p:txBody>
      </p:sp>
      <p:pic>
        <p:nvPicPr>
          <p:cNvPr id="5" name="Picture 4" descr="A person writing on a piece of paper&#10;&#10;Description automatically generated with medium confidence">
            <a:extLst>
              <a:ext uri="{FF2B5EF4-FFF2-40B4-BE49-F238E27FC236}">
                <a16:creationId xmlns:a16="http://schemas.microsoft.com/office/drawing/2014/main" id="{00605831-AFB8-F9D6-FC1D-16C40C8B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Logo&#10;&#10;Description automatically generated">
            <a:extLst>
              <a:ext uri="{FF2B5EF4-FFF2-40B4-BE49-F238E27FC236}">
                <a16:creationId xmlns:a16="http://schemas.microsoft.com/office/drawing/2014/main" id="{6967A5FE-D32A-AC7C-FCDE-A441484620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10" y="5673004"/>
            <a:ext cx="1689100" cy="952500"/>
          </a:xfrm>
          <a:prstGeom prst="rect">
            <a:avLst/>
          </a:prstGeom>
        </p:spPr>
      </p:pic>
      <p:pic>
        <p:nvPicPr>
          <p:cNvPr id="7" name="Picture 6" descr="Shape, circle&#10;&#10;Description automatically generated">
            <a:extLst>
              <a:ext uri="{FF2B5EF4-FFF2-40B4-BE49-F238E27FC236}">
                <a16:creationId xmlns:a16="http://schemas.microsoft.com/office/drawing/2014/main" id="{6B24F89C-C081-2423-95A1-C6FEC61731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303" y="1447799"/>
            <a:ext cx="3962400" cy="3962400"/>
          </a:xfrm>
          <a:prstGeom prst="rect">
            <a:avLst/>
          </a:prstGeom>
        </p:spPr>
      </p:pic>
      <p:pic>
        <p:nvPicPr>
          <p:cNvPr id="8" name="Picture 7" descr="A picture containing star, dark, outdoor object&#10;&#10;Description automatically generated">
            <a:extLst>
              <a:ext uri="{FF2B5EF4-FFF2-40B4-BE49-F238E27FC236}">
                <a16:creationId xmlns:a16="http://schemas.microsoft.com/office/drawing/2014/main" id="{F7796F4D-F32E-E2B0-7F7A-30038ED79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378" y="2046290"/>
            <a:ext cx="2781300" cy="2768600"/>
          </a:xfrm>
          <a:prstGeom prst="rect">
            <a:avLst/>
          </a:prstGeom>
        </p:spPr>
      </p:pic>
    </p:spTree>
    <p:extLst>
      <p:ext uri="{BB962C8B-B14F-4D97-AF65-F5344CB8AC3E}">
        <p14:creationId xmlns:p14="http://schemas.microsoft.com/office/powerpoint/2010/main" val="28146852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22</a:t>
            </a:fld>
            <a:endParaRPr lang="en-GB"/>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35" name="Title 1">
            <a:extLst>
              <a:ext uri="{FF2B5EF4-FFF2-40B4-BE49-F238E27FC236}">
                <a16:creationId xmlns:a16="http://schemas.microsoft.com/office/drawing/2014/main" id="{522ACA39-0777-30B6-6D42-7BDEDB6690C9}"/>
              </a:ext>
            </a:extLst>
          </p:cNvPr>
          <p:cNvSpPr>
            <a:spLocks noGrp="1"/>
          </p:cNvSpPr>
          <p:nvPr>
            <p:ph type="title"/>
          </p:nvPr>
        </p:nvSpPr>
        <p:spPr>
          <a:xfrm>
            <a:off x="392446" y="180930"/>
            <a:ext cx="11091600" cy="1332000"/>
          </a:xfrm>
        </p:spPr>
        <p:txBody>
          <a:bodyPr/>
          <a:lstStyle/>
          <a:p>
            <a:r>
              <a:rPr lang="en-US" dirty="0"/>
              <a:t>1. Box Detection Total Box</a:t>
            </a:r>
          </a:p>
        </p:txBody>
      </p:sp>
      <p:sp>
        <p:nvSpPr>
          <p:cNvPr id="36" name="TextBox 35">
            <a:extLst>
              <a:ext uri="{FF2B5EF4-FFF2-40B4-BE49-F238E27FC236}">
                <a16:creationId xmlns:a16="http://schemas.microsoft.com/office/drawing/2014/main" id="{EEB1B04C-12D4-537A-9EDB-BF71B6DE5423}"/>
              </a:ext>
            </a:extLst>
          </p:cNvPr>
          <p:cNvSpPr txBox="1"/>
          <p:nvPr/>
        </p:nvSpPr>
        <p:spPr>
          <a:xfrm>
            <a:off x="541514" y="1512930"/>
            <a:ext cx="5595936" cy="129003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PT" dirty="0"/>
              <a:t>As </a:t>
            </a:r>
            <a:r>
              <a:rPr lang="pt-PT" dirty="0" err="1"/>
              <a:t>mentioned</a:t>
            </a:r>
            <a:r>
              <a:rPr lang="pt-PT" dirty="0"/>
              <a:t> </a:t>
            </a:r>
            <a:r>
              <a:rPr lang="pt-PT" dirty="0" err="1"/>
              <a:t>before</a:t>
            </a:r>
            <a:r>
              <a:rPr lang="pt-PT" dirty="0"/>
              <a:t>, </a:t>
            </a:r>
            <a:r>
              <a:rPr lang="pt-PT" dirty="0" err="1"/>
              <a:t>the</a:t>
            </a:r>
            <a:r>
              <a:rPr lang="pt-PT" dirty="0"/>
              <a:t> </a:t>
            </a:r>
            <a:r>
              <a:rPr lang="pt-PT" dirty="0" err="1"/>
              <a:t>tagging</a:t>
            </a:r>
            <a:r>
              <a:rPr lang="pt-PT" dirty="0"/>
              <a:t> </a:t>
            </a:r>
            <a:r>
              <a:rPr lang="pt-PT" dirty="0" err="1"/>
              <a:t>process</a:t>
            </a:r>
            <a:r>
              <a:rPr lang="pt-PT" dirty="0"/>
              <a:t> </a:t>
            </a:r>
            <a:r>
              <a:rPr lang="pt-PT" dirty="0" err="1"/>
              <a:t>was</a:t>
            </a:r>
            <a:r>
              <a:rPr lang="pt-PT" dirty="0"/>
              <a:t> </a:t>
            </a:r>
            <a:r>
              <a:rPr lang="pt-PT" dirty="0" err="1"/>
              <a:t>difficult</a:t>
            </a:r>
            <a:r>
              <a:rPr lang="pt-PT" dirty="0"/>
              <a:t>, </a:t>
            </a:r>
            <a:r>
              <a:rPr lang="pt-PT" dirty="0" err="1"/>
              <a:t>and</a:t>
            </a:r>
            <a:r>
              <a:rPr lang="pt-PT" dirty="0"/>
              <a:t> </a:t>
            </a:r>
            <a:r>
              <a:rPr lang="pt-PT" dirty="0" err="1"/>
              <a:t>due</a:t>
            </a:r>
            <a:r>
              <a:rPr lang="pt-PT" dirty="0"/>
              <a:t> to </a:t>
            </a:r>
            <a:r>
              <a:rPr lang="pt-PT" dirty="0" err="1"/>
              <a:t>the</a:t>
            </a:r>
            <a:r>
              <a:rPr lang="pt-PT" dirty="0"/>
              <a:t> </a:t>
            </a:r>
            <a:r>
              <a:rPr lang="pt-PT" dirty="0" err="1"/>
              <a:t>angle</a:t>
            </a:r>
            <a:r>
              <a:rPr lang="pt-PT" dirty="0"/>
              <a:t> </a:t>
            </a:r>
            <a:r>
              <a:rPr lang="pt-PT" dirty="0" err="1"/>
              <a:t>and</a:t>
            </a:r>
            <a:r>
              <a:rPr lang="pt-PT" dirty="0"/>
              <a:t> </a:t>
            </a:r>
            <a:r>
              <a:rPr lang="pt-PT" dirty="0" err="1"/>
              <a:t>height</a:t>
            </a:r>
            <a:r>
              <a:rPr lang="pt-PT" dirty="0"/>
              <a:t> </a:t>
            </a:r>
            <a:r>
              <a:rPr lang="pt-PT" dirty="0" err="1"/>
              <a:t>of</a:t>
            </a:r>
            <a:r>
              <a:rPr lang="pt-PT" dirty="0"/>
              <a:t> some boxes </a:t>
            </a:r>
            <a:r>
              <a:rPr lang="pt-PT" dirty="0" err="1"/>
              <a:t>it</a:t>
            </a:r>
            <a:r>
              <a:rPr lang="pt-PT" dirty="0"/>
              <a:t> </a:t>
            </a:r>
            <a:r>
              <a:rPr lang="pt-PT" dirty="0" err="1"/>
              <a:t>was</a:t>
            </a:r>
            <a:r>
              <a:rPr lang="pt-PT" dirty="0"/>
              <a:t> </a:t>
            </a:r>
            <a:r>
              <a:rPr lang="pt-PT" dirty="0" err="1"/>
              <a:t>impossible</a:t>
            </a:r>
            <a:r>
              <a:rPr lang="pt-PT" dirty="0"/>
              <a:t> to </a:t>
            </a:r>
            <a:r>
              <a:rPr lang="pt-PT" dirty="0" err="1"/>
              <a:t>make</a:t>
            </a:r>
            <a:r>
              <a:rPr lang="pt-PT" dirty="0"/>
              <a:t> a </a:t>
            </a:r>
            <a:r>
              <a:rPr lang="pt-PT" dirty="0" err="1"/>
              <a:t>good</a:t>
            </a:r>
            <a:r>
              <a:rPr lang="pt-PT" dirty="0"/>
              <a:t> </a:t>
            </a:r>
            <a:r>
              <a:rPr lang="pt-PT" dirty="0" err="1"/>
              <a:t>selection</a:t>
            </a:r>
            <a:r>
              <a:rPr lang="pt-PT" dirty="0"/>
              <a:t>.</a:t>
            </a:r>
          </a:p>
        </p:txBody>
      </p:sp>
      <p:pic>
        <p:nvPicPr>
          <p:cNvPr id="37" name="Picture 36" descr="A green plastic crates with white text&#10;&#10;Description automatically generated">
            <a:extLst>
              <a:ext uri="{FF2B5EF4-FFF2-40B4-BE49-F238E27FC236}">
                <a16:creationId xmlns:a16="http://schemas.microsoft.com/office/drawing/2014/main" id="{D52CF105-A3D1-25BB-5AC5-D617E2E3917B}"/>
              </a:ext>
            </a:extLst>
          </p:cNvPr>
          <p:cNvPicPr>
            <a:picLocks noChangeAspect="1"/>
          </p:cNvPicPr>
          <p:nvPr/>
        </p:nvPicPr>
        <p:blipFill>
          <a:blip r:embed="rId3"/>
          <a:stretch>
            <a:fillRect/>
          </a:stretch>
        </p:blipFill>
        <p:spPr>
          <a:xfrm>
            <a:off x="6546878" y="1343644"/>
            <a:ext cx="2423980" cy="1473319"/>
          </a:xfrm>
          <a:prstGeom prst="rect">
            <a:avLst/>
          </a:prstGeom>
        </p:spPr>
      </p:pic>
      <p:pic>
        <p:nvPicPr>
          <p:cNvPr id="38" name="Picture 37" descr="A green bins with white letters&#10;&#10;Description automatically generated">
            <a:extLst>
              <a:ext uri="{FF2B5EF4-FFF2-40B4-BE49-F238E27FC236}">
                <a16:creationId xmlns:a16="http://schemas.microsoft.com/office/drawing/2014/main" id="{063643A4-D1B0-50C6-85E8-30A4C5E226DB}"/>
              </a:ext>
            </a:extLst>
          </p:cNvPr>
          <p:cNvPicPr>
            <a:picLocks noChangeAspect="1"/>
          </p:cNvPicPr>
          <p:nvPr/>
        </p:nvPicPr>
        <p:blipFill>
          <a:blip r:embed="rId4"/>
          <a:stretch>
            <a:fillRect/>
          </a:stretch>
        </p:blipFill>
        <p:spPr>
          <a:xfrm>
            <a:off x="9241742" y="1602602"/>
            <a:ext cx="2512593" cy="1110688"/>
          </a:xfrm>
          <a:prstGeom prst="rect">
            <a:avLst/>
          </a:prstGeom>
        </p:spPr>
      </p:pic>
      <p:pic>
        <p:nvPicPr>
          <p:cNvPr id="39" name="Picture 38" descr="A screenshot of a test&#10;&#10;Description automatically generated">
            <a:extLst>
              <a:ext uri="{FF2B5EF4-FFF2-40B4-BE49-F238E27FC236}">
                <a16:creationId xmlns:a16="http://schemas.microsoft.com/office/drawing/2014/main" id="{DEDC8BC5-148F-1E46-53A1-9C9188FE9DF3}"/>
              </a:ext>
            </a:extLst>
          </p:cNvPr>
          <p:cNvPicPr>
            <a:picLocks noChangeAspect="1"/>
          </p:cNvPicPr>
          <p:nvPr/>
        </p:nvPicPr>
        <p:blipFill>
          <a:blip r:embed="rId5"/>
          <a:stretch>
            <a:fillRect/>
          </a:stretch>
        </p:blipFill>
        <p:spPr>
          <a:xfrm>
            <a:off x="4619229" y="3908097"/>
            <a:ext cx="1378629" cy="1646855"/>
          </a:xfrm>
          <a:prstGeom prst="rect">
            <a:avLst/>
          </a:prstGeom>
        </p:spPr>
      </p:pic>
      <p:pic>
        <p:nvPicPr>
          <p:cNvPr id="40" name="Picture 39" descr="A stack of green crates on wheels&#10;&#10;Description automatically generated">
            <a:extLst>
              <a:ext uri="{FF2B5EF4-FFF2-40B4-BE49-F238E27FC236}">
                <a16:creationId xmlns:a16="http://schemas.microsoft.com/office/drawing/2014/main" id="{DA92203D-9608-96A7-39CD-446A4E7704E4}"/>
              </a:ext>
            </a:extLst>
          </p:cNvPr>
          <p:cNvPicPr>
            <a:picLocks noChangeAspect="1"/>
          </p:cNvPicPr>
          <p:nvPr/>
        </p:nvPicPr>
        <p:blipFill>
          <a:blip r:embed="rId6"/>
          <a:stretch>
            <a:fillRect/>
          </a:stretch>
        </p:blipFill>
        <p:spPr>
          <a:xfrm>
            <a:off x="2549842" y="4537843"/>
            <a:ext cx="1579279" cy="1477787"/>
          </a:xfrm>
          <a:prstGeom prst="rect">
            <a:avLst/>
          </a:prstGeom>
        </p:spPr>
      </p:pic>
      <p:pic>
        <p:nvPicPr>
          <p:cNvPr id="41" name="Picture 40" descr="A stack of green plastic crates&#10;&#10;Description automatically generated">
            <a:extLst>
              <a:ext uri="{FF2B5EF4-FFF2-40B4-BE49-F238E27FC236}">
                <a16:creationId xmlns:a16="http://schemas.microsoft.com/office/drawing/2014/main" id="{98B862E8-0452-4B19-BEA2-663D32BB3665}"/>
              </a:ext>
            </a:extLst>
          </p:cNvPr>
          <p:cNvPicPr>
            <a:picLocks noChangeAspect="1"/>
          </p:cNvPicPr>
          <p:nvPr/>
        </p:nvPicPr>
        <p:blipFill>
          <a:blip r:embed="rId7"/>
          <a:stretch>
            <a:fillRect/>
          </a:stretch>
        </p:blipFill>
        <p:spPr>
          <a:xfrm>
            <a:off x="2704028" y="3318480"/>
            <a:ext cx="1378630" cy="1179234"/>
          </a:xfrm>
          <a:prstGeom prst="rect">
            <a:avLst/>
          </a:prstGeom>
        </p:spPr>
      </p:pic>
      <p:pic>
        <p:nvPicPr>
          <p:cNvPr id="42" name="Picture 41" descr="A screenshot of a computer&#10;&#10;Description automatically generated">
            <a:extLst>
              <a:ext uri="{FF2B5EF4-FFF2-40B4-BE49-F238E27FC236}">
                <a16:creationId xmlns:a16="http://schemas.microsoft.com/office/drawing/2014/main" id="{A8DB8948-00BD-B908-58F9-F733B53098AD}"/>
              </a:ext>
            </a:extLst>
          </p:cNvPr>
          <p:cNvPicPr>
            <a:picLocks noChangeAspect="1"/>
          </p:cNvPicPr>
          <p:nvPr/>
        </p:nvPicPr>
        <p:blipFill>
          <a:blip r:embed="rId8"/>
          <a:stretch>
            <a:fillRect/>
          </a:stretch>
        </p:blipFill>
        <p:spPr>
          <a:xfrm>
            <a:off x="319853" y="3855485"/>
            <a:ext cx="2149688" cy="1421252"/>
          </a:xfrm>
          <a:prstGeom prst="rect">
            <a:avLst/>
          </a:prstGeom>
        </p:spPr>
      </p:pic>
      <p:sp>
        <p:nvSpPr>
          <p:cNvPr id="43" name="TextBox 42">
            <a:extLst>
              <a:ext uri="{FF2B5EF4-FFF2-40B4-BE49-F238E27FC236}">
                <a16:creationId xmlns:a16="http://schemas.microsoft.com/office/drawing/2014/main" id="{E1FE255B-9BEE-7D6E-85A7-C1743DDCC2D7}"/>
              </a:ext>
            </a:extLst>
          </p:cNvPr>
          <p:cNvSpPr txBox="1"/>
          <p:nvPr/>
        </p:nvSpPr>
        <p:spPr>
          <a:xfrm>
            <a:off x="6328953" y="4131361"/>
            <a:ext cx="4935843" cy="1200329"/>
          </a:xfrm>
          <a:prstGeom prst="rect">
            <a:avLst/>
          </a:prstGeom>
          <a:noFill/>
        </p:spPr>
        <p:txBody>
          <a:bodyPr wrap="square" rtlCol="0">
            <a:spAutoFit/>
          </a:bodyPr>
          <a:lstStyle/>
          <a:p>
            <a:pPr marL="285750" indent="-285750">
              <a:buFont typeface="Arial" panose="020B0604020202020204" pitchFamily="34" charset="0"/>
              <a:buChar char="•"/>
            </a:pPr>
            <a:r>
              <a:rPr lang="pt-PT" dirty="0" err="1"/>
              <a:t>The</a:t>
            </a:r>
            <a:r>
              <a:rPr lang="pt-PT" dirty="0"/>
              <a:t> </a:t>
            </a:r>
            <a:r>
              <a:rPr lang="pt-PT" dirty="0" err="1"/>
              <a:t>Perfomance</a:t>
            </a:r>
            <a:r>
              <a:rPr lang="pt-PT" dirty="0"/>
              <a:t> </a:t>
            </a:r>
            <a:r>
              <a:rPr lang="pt-PT" dirty="0" err="1"/>
              <a:t>Result</a:t>
            </a:r>
            <a:r>
              <a:rPr lang="pt-PT" dirty="0"/>
              <a:t> </a:t>
            </a:r>
            <a:r>
              <a:rPr lang="pt-PT" dirty="0" err="1"/>
              <a:t>of</a:t>
            </a:r>
            <a:r>
              <a:rPr lang="pt-PT" dirty="0"/>
              <a:t> </a:t>
            </a:r>
            <a:r>
              <a:rPr lang="pt-PT" dirty="0" err="1"/>
              <a:t>the</a:t>
            </a:r>
            <a:r>
              <a:rPr lang="pt-PT" dirty="0"/>
              <a:t> </a:t>
            </a:r>
            <a:r>
              <a:rPr lang="pt-PT" dirty="0" err="1"/>
              <a:t>model</a:t>
            </a:r>
            <a:r>
              <a:rPr lang="pt-PT" dirty="0"/>
              <a:t> </a:t>
            </a:r>
            <a:r>
              <a:rPr lang="pt-PT" dirty="0" err="1"/>
              <a:t>was</a:t>
            </a:r>
            <a:r>
              <a:rPr lang="pt-PT" dirty="0"/>
              <a:t> 0.</a:t>
            </a:r>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r>
              <a:rPr lang="pt-PT" dirty="0" err="1"/>
              <a:t>It</a:t>
            </a:r>
            <a:r>
              <a:rPr lang="pt-PT" dirty="0"/>
              <a:t> </a:t>
            </a:r>
            <a:r>
              <a:rPr lang="pt-PT" dirty="0" err="1"/>
              <a:t>could</a:t>
            </a:r>
            <a:r>
              <a:rPr lang="pt-PT" dirty="0"/>
              <a:t> </a:t>
            </a:r>
            <a:r>
              <a:rPr lang="pt-PT" dirty="0" err="1"/>
              <a:t>detect</a:t>
            </a:r>
            <a:r>
              <a:rPr lang="pt-PT" dirty="0"/>
              <a:t> some boxes in some </a:t>
            </a:r>
            <a:r>
              <a:rPr lang="pt-PT" dirty="0" err="1"/>
              <a:t>images</a:t>
            </a:r>
            <a:r>
              <a:rPr lang="pt-PT" dirty="0"/>
              <a:t>, </a:t>
            </a:r>
            <a:r>
              <a:rPr lang="pt-PT" dirty="0" err="1"/>
              <a:t>but</a:t>
            </a:r>
            <a:r>
              <a:rPr lang="pt-PT" dirty="0"/>
              <a:t> </a:t>
            </a:r>
            <a:r>
              <a:rPr lang="pt-PT" dirty="0" err="1"/>
              <a:t>couldn’t</a:t>
            </a:r>
            <a:r>
              <a:rPr lang="pt-PT" dirty="0"/>
              <a:t> </a:t>
            </a:r>
            <a:r>
              <a:rPr lang="pt-PT" dirty="0" err="1"/>
              <a:t>detect</a:t>
            </a:r>
            <a:r>
              <a:rPr lang="pt-PT" dirty="0"/>
              <a:t> </a:t>
            </a:r>
            <a:r>
              <a:rPr lang="pt-PT" dirty="0" err="1"/>
              <a:t>none</a:t>
            </a:r>
            <a:r>
              <a:rPr lang="pt-PT" dirty="0"/>
              <a:t> in </a:t>
            </a:r>
            <a:r>
              <a:rPr lang="pt-PT" dirty="0" err="1"/>
              <a:t>others</a:t>
            </a:r>
            <a:r>
              <a:rPr lang="pt-PT" dirty="0"/>
              <a:t>.</a:t>
            </a:r>
          </a:p>
        </p:txBody>
      </p:sp>
    </p:spTree>
    <p:extLst>
      <p:ext uri="{BB962C8B-B14F-4D97-AF65-F5344CB8AC3E}">
        <p14:creationId xmlns:p14="http://schemas.microsoft.com/office/powerpoint/2010/main" val="6439236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23</a:t>
            </a:fld>
            <a:endParaRPr lang="en-GB"/>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extBox 1">
            <a:extLst>
              <a:ext uri="{FF2B5EF4-FFF2-40B4-BE49-F238E27FC236}">
                <a16:creationId xmlns:a16="http://schemas.microsoft.com/office/drawing/2014/main" id="{8ED7D003-8B5D-D8B8-AFC9-A6E51115D3A3}"/>
              </a:ext>
            </a:extLst>
          </p:cNvPr>
          <p:cNvSpPr txBox="1"/>
          <p:nvPr/>
        </p:nvSpPr>
        <p:spPr>
          <a:xfrm>
            <a:off x="6935441" y="4318754"/>
            <a:ext cx="4935843" cy="1477328"/>
          </a:xfrm>
          <a:prstGeom prst="rect">
            <a:avLst/>
          </a:prstGeom>
          <a:noFill/>
        </p:spPr>
        <p:txBody>
          <a:bodyPr wrap="square" rtlCol="0">
            <a:spAutoFit/>
          </a:bodyPr>
          <a:lstStyle/>
          <a:p>
            <a:pPr marL="285750" indent="-285750">
              <a:buFont typeface="Arial" panose="020B0604020202020204" pitchFamily="34" charset="0"/>
              <a:buChar char="•"/>
            </a:pPr>
            <a:r>
              <a:rPr lang="pt-PT" dirty="0" err="1"/>
              <a:t>The</a:t>
            </a:r>
            <a:r>
              <a:rPr lang="pt-PT" dirty="0"/>
              <a:t> </a:t>
            </a:r>
            <a:r>
              <a:rPr lang="pt-PT" dirty="0" err="1"/>
              <a:t>Perfomance</a:t>
            </a:r>
            <a:r>
              <a:rPr lang="pt-PT" dirty="0"/>
              <a:t> </a:t>
            </a:r>
            <a:r>
              <a:rPr lang="pt-PT" dirty="0" err="1"/>
              <a:t>Result</a:t>
            </a:r>
            <a:r>
              <a:rPr lang="pt-PT" dirty="0"/>
              <a:t> </a:t>
            </a:r>
            <a:r>
              <a:rPr lang="pt-PT" dirty="0" err="1"/>
              <a:t>of</a:t>
            </a:r>
            <a:r>
              <a:rPr lang="pt-PT" dirty="0"/>
              <a:t> </a:t>
            </a:r>
            <a:r>
              <a:rPr lang="pt-PT" dirty="0" err="1"/>
              <a:t>the</a:t>
            </a:r>
            <a:r>
              <a:rPr lang="pt-PT" dirty="0"/>
              <a:t> </a:t>
            </a:r>
            <a:r>
              <a:rPr lang="pt-PT" dirty="0" err="1"/>
              <a:t>model</a:t>
            </a:r>
            <a:r>
              <a:rPr lang="pt-PT" dirty="0"/>
              <a:t> </a:t>
            </a:r>
            <a:r>
              <a:rPr lang="pt-PT" dirty="0" err="1"/>
              <a:t>was</a:t>
            </a:r>
            <a:r>
              <a:rPr lang="pt-PT" dirty="0"/>
              <a:t> 12.</a:t>
            </a:r>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r>
              <a:rPr lang="pt-PT" dirty="0" err="1"/>
              <a:t>It</a:t>
            </a:r>
            <a:r>
              <a:rPr lang="pt-PT" dirty="0"/>
              <a:t> </a:t>
            </a:r>
            <a:r>
              <a:rPr lang="pt-PT" dirty="0" err="1"/>
              <a:t>detected</a:t>
            </a:r>
            <a:r>
              <a:rPr lang="pt-PT" dirty="0"/>
              <a:t> a </a:t>
            </a:r>
            <a:r>
              <a:rPr lang="pt-PT" dirty="0" err="1"/>
              <a:t>higher</a:t>
            </a:r>
            <a:r>
              <a:rPr lang="pt-PT" dirty="0"/>
              <a:t> </a:t>
            </a:r>
            <a:r>
              <a:rPr lang="pt-PT" dirty="0" err="1"/>
              <a:t>number</a:t>
            </a:r>
            <a:r>
              <a:rPr lang="pt-PT" dirty="0"/>
              <a:t> </a:t>
            </a:r>
            <a:r>
              <a:rPr lang="pt-PT" dirty="0" err="1"/>
              <a:t>of</a:t>
            </a:r>
            <a:r>
              <a:rPr lang="pt-PT" dirty="0"/>
              <a:t> boxes, </a:t>
            </a:r>
            <a:r>
              <a:rPr lang="pt-PT" dirty="0" err="1"/>
              <a:t>and</a:t>
            </a:r>
            <a:r>
              <a:rPr lang="pt-PT" dirty="0"/>
              <a:t> </a:t>
            </a:r>
            <a:r>
              <a:rPr lang="pt-PT" dirty="0" err="1"/>
              <a:t>consecutive</a:t>
            </a:r>
            <a:r>
              <a:rPr lang="pt-PT" dirty="0"/>
              <a:t> </a:t>
            </a:r>
            <a:r>
              <a:rPr lang="pt-PT" dirty="0" err="1"/>
              <a:t>ones</a:t>
            </a:r>
            <a:r>
              <a:rPr lang="pt-PT" dirty="0"/>
              <a:t>.</a:t>
            </a:r>
          </a:p>
        </p:txBody>
      </p:sp>
      <p:pic>
        <p:nvPicPr>
          <p:cNvPr id="3" name="Picture 2" descr="A screenshot of a test&#10;&#10;Description automatically generated">
            <a:extLst>
              <a:ext uri="{FF2B5EF4-FFF2-40B4-BE49-F238E27FC236}">
                <a16:creationId xmlns:a16="http://schemas.microsoft.com/office/drawing/2014/main" id="{934E033C-0371-0128-9176-C19A13BB5DCD}"/>
              </a:ext>
            </a:extLst>
          </p:cNvPr>
          <p:cNvPicPr>
            <a:picLocks noChangeAspect="1"/>
          </p:cNvPicPr>
          <p:nvPr/>
        </p:nvPicPr>
        <p:blipFill>
          <a:blip r:embed="rId3"/>
          <a:stretch>
            <a:fillRect/>
          </a:stretch>
        </p:blipFill>
        <p:spPr>
          <a:xfrm>
            <a:off x="5068197" y="3967862"/>
            <a:ext cx="1460579" cy="1747263"/>
          </a:xfrm>
          <a:prstGeom prst="rect">
            <a:avLst/>
          </a:prstGeom>
        </p:spPr>
      </p:pic>
      <p:pic>
        <p:nvPicPr>
          <p:cNvPr id="5" name="Picture 4" descr="A stack of green plastic crates&#10;&#10;Description automatically generated">
            <a:extLst>
              <a:ext uri="{FF2B5EF4-FFF2-40B4-BE49-F238E27FC236}">
                <a16:creationId xmlns:a16="http://schemas.microsoft.com/office/drawing/2014/main" id="{314DAB0D-B188-6E6A-1019-B105134D1F8D}"/>
              </a:ext>
            </a:extLst>
          </p:cNvPr>
          <p:cNvPicPr>
            <a:picLocks noChangeAspect="1"/>
          </p:cNvPicPr>
          <p:nvPr/>
        </p:nvPicPr>
        <p:blipFill>
          <a:blip r:embed="rId4"/>
          <a:stretch>
            <a:fillRect/>
          </a:stretch>
        </p:blipFill>
        <p:spPr>
          <a:xfrm>
            <a:off x="2870537" y="4430941"/>
            <a:ext cx="2113321" cy="1549482"/>
          </a:xfrm>
          <a:prstGeom prst="rect">
            <a:avLst/>
          </a:prstGeom>
        </p:spPr>
      </p:pic>
      <p:sp>
        <p:nvSpPr>
          <p:cNvPr id="6" name="Title 1">
            <a:extLst>
              <a:ext uri="{FF2B5EF4-FFF2-40B4-BE49-F238E27FC236}">
                <a16:creationId xmlns:a16="http://schemas.microsoft.com/office/drawing/2014/main" id="{E8AEE0D8-8EAC-290E-FEA7-C7D2A8B55FB1}"/>
              </a:ext>
            </a:extLst>
          </p:cNvPr>
          <p:cNvSpPr txBox="1">
            <a:spLocks/>
          </p:cNvSpPr>
          <p:nvPr/>
        </p:nvSpPr>
        <p:spPr>
          <a:xfrm>
            <a:off x="550200" y="493559"/>
            <a:ext cx="11091600" cy="133200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pt-PT" sz="2800" dirty="0"/>
              <a:t>2. Box </a:t>
            </a:r>
            <a:r>
              <a:rPr lang="pt-PT" sz="2800" dirty="0" err="1"/>
              <a:t>Detection</a:t>
            </a:r>
            <a:r>
              <a:rPr lang="pt-PT" sz="2800" dirty="0"/>
              <a:t> </a:t>
            </a:r>
            <a:r>
              <a:rPr lang="pt-PT" sz="2800" dirty="0" err="1"/>
              <a:t>Letter</a:t>
            </a:r>
            <a:r>
              <a:rPr lang="pt-PT" sz="2800" dirty="0"/>
              <a:t> </a:t>
            </a:r>
            <a:r>
              <a:rPr lang="pt-PT" sz="2800" dirty="0" err="1"/>
              <a:t>Symbol</a:t>
            </a:r>
            <a:endParaRPr lang="pt-PT" sz="2800" dirty="0"/>
          </a:p>
        </p:txBody>
      </p:sp>
      <p:sp>
        <p:nvSpPr>
          <p:cNvPr id="7" name="TextBox 6">
            <a:extLst>
              <a:ext uri="{FF2B5EF4-FFF2-40B4-BE49-F238E27FC236}">
                <a16:creationId xmlns:a16="http://schemas.microsoft.com/office/drawing/2014/main" id="{93F9995F-0B29-D3AA-065C-EA71F8929085}"/>
              </a:ext>
            </a:extLst>
          </p:cNvPr>
          <p:cNvSpPr txBox="1"/>
          <p:nvPr/>
        </p:nvSpPr>
        <p:spPr>
          <a:xfrm>
            <a:off x="699268" y="1512930"/>
            <a:ext cx="5595936" cy="128753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PT" dirty="0" err="1"/>
              <a:t>Using</a:t>
            </a:r>
            <a:r>
              <a:rPr lang="pt-PT" dirty="0"/>
              <a:t> a </a:t>
            </a:r>
            <a:r>
              <a:rPr lang="pt-PT" dirty="0" err="1"/>
              <a:t>small</a:t>
            </a:r>
            <a:r>
              <a:rPr lang="pt-PT" dirty="0"/>
              <a:t> </a:t>
            </a:r>
            <a:r>
              <a:rPr lang="pt-PT" dirty="0" err="1"/>
              <a:t>fraction</a:t>
            </a:r>
            <a:r>
              <a:rPr lang="pt-PT" dirty="0"/>
              <a:t> </a:t>
            </a:r>
            <a:r>
              <a:rPr lang="pt-PT" dirty="0" err="1"/>
              <a:t>of</a:t>
            </a:r>
            <a:r>
              <a:rPr lang="pt-PT" dirty="0"/>
              <a:t> </a:t>
            </a:r>
            <a:r>
              <a:rPr lang="pt-PT" dirty="0" err="1"/>
              <a:t>the</a:t>
            </a:r>
            <a:r>
              <a:rPr lang="pt-PT" dirty="0"/>
              <a:t> box </a:t>
            </a:r>
            <a:r>
              <a:rPr lang="pt-PT" dirty="0" err="1"/>
              <a:t>with</a:t>
            </a:r>
            <a:r>
              <a:rPr lang="pt-PT" dirty="0"/>
              <a:t> a </a:t>
            </a:r>
            <a:r>
              <a:rPr lang="pt-PT" dirty="0" err="1"/>
              <a:t>Symbol</a:t>
            </a:r>
            <a:r>
              <a:rPr lang="pt-PT" dirty="0"/>
              <a:t> </a:t>
            </a:r>
            <a:r>
              <a:rPr lang="pt-PT" dirty="0" err="1"/>
              <a:t>could</a:t>
            </a:r>
            <a:r>
              <a:rPr lang="pt-PT" dirty="0"/>
              <a:t> </a:t>
            </a:r>
            <a:r>
              <a:rPr lang="pt-PT" dirty="0" err="1"/>
              <a:t>help</a:t>
            </a:r>
            <a:r>
              <a:rPr lang="pt-PT" dirty="0"/>
              <a:t> </a:t>
            </a:r>
            <a:r>
              <a:rPr lang="pt-PT" dirty="0" err="1"/>
              <a:t>the</a:t>
            </a:r>
            <a:r>
              <a:rPr lang="pt-PT" dirty="0"/>
              <a:t> AI </a:t>
            </a:r>
            <a:r>
              <a:rPr lang="pt-PT" dirty="0" err="1"/>
              <a:t>model</a:t>
            </a:r>
            <a:r>
              <a:rPr lang="pt-PT" dirty="0"/>
              <a:t> </a:t>
            </a:r>
            <a:r>
              <a:rPr lang="pt-PT" dirty="0" err="1"/>
              <a:t>since</a:t>
            </a:r>
            <a:r>
              <a:rPr lang="pt-PT" dirty="0"/>
              <a:t> </a:t>
            </a:r>
            <a:r>
              <a:rPr lang="pt-PT" dirty="0" err="1"/>
              <a:t>it</a:t>
            </a:r>
            <a:r>
              <a:rPr lang="pt-PT" dirty="0"/>
              <a:t> </a:t>
            </a:r>
            <a:r>
              <a:rPr lang="pt-PT" dirty="0" err="1"/>
              <a:t>was</a:t>
            </a:r>
            <a:r>
              <a:rPr lang="pt-PT" dirty="0"/>
              <a:t> more </a:t>
            </a:r>
            <a:r>
              <a:rPr lang="pt-PT" dirty="0" err="1"/>
              <a:t>distinguishable</a:t>
            </a:r>
            <a:r>
              <a:rPr lang="pt-PT" dirty="0"/>
              <a:t>.</a:t>
            </a:r>
          </a:p>
        </p:txBody>
      </p:sp>
      <p:pic>
        <p:nvPicPr>
          <p:cNvPr id="8" name="Picture 7" descr="A stack of green plastic crates&#10;&#10;Description automatically generated">
            <a:extLst>
              <a:ext uri="{FF2B5EF4-FFF2-40B4-BE49-F238E27FC236}">
                <a16:creationId xmlns:a16="http://schemas.microsoft.com/office/drawing/2014/main" id="{26DBDD10-6CEF-7FAF-177C-21692E0293AA}"/>
              </a:ext>
            </a:extLst>
          </p:cNvPr>
          <p:cNvPicPr>
            <a:picLocks noChangeAspect="1"/>
          </p:cNvPicPr>
          <p:nvPr/>
        </p:nvPicPr>
        <p:blipFill>
          <a:blip r:embed="rId5"/>
          <a:stretch>
            <a:fillRect/>
          </a:stretch>
        </p:blipFill>
        <p:spPr>
          <a:xfrm>
            <a:off x="7316850" y="1325281"/>
            <a:ext cx="3303304" cy="2152518"/>
          </a:xfrm>
          <a:prstGeom prst="rect">
            <a:avLst/>
          </a:prstGeom>
        </p:spPr>
      </p:pic>
      <p:pic>
        <p:nvPicPr>
          <p:cNvPr id="10" name="Picture 9" descr="A green plastic crates on a cart&#10;&#10;Description automatically generated">
            <a:extLst>
              <a:ext uri="{FF2B5EF4-FFF2-40B4-BE49-F238E27FC236}">
                <a16:creationId xmlns:a16="http://schemas.microsoft.com/office/drawing/2014/main" id="{45278539-884A-0289-15D0-72FCD9DE9BC6}"/>
              </a:ext>
            </a:extLst>
          </p:cNvPr>
          <p:cNvPicPr>
            <a:picLocks noChangeAspect="1"/>
          </p:cNvPicPr>
          <p:nvPr/>
        </p:nvPicPr>
        <p:blipFill>
          <a:blip r:embed="rId6"/>
          <a:stretch>
            <a:fillRect/>
          </a:stretch>
        </p:blipFill>
        <p:spPr>
          <a:xfrm>
            <a:off x="810492" y="4009466"/>
            <a:ext cx="1834268" cy="1638830"/>
          </a:xfrm>
          <a:prstGeom prst="rect">
            <a:avLst/>
          </a:prstGeom>
        </p:spPr>
      </p:pic>
      <p:pic>
        <p:nvPicPr>
          <p:cNvPr id="11" name="Picture 10" descr="A stack of green plastic crates&#10;&#10;Description automatically generated">
            <a:extLst>
              <a:ext uri="{FF2B5EF4-FFF2-40B4-BE49-F238E27FC236}">
                <a16:creationId xmlns:a16="http://schemas.microsoft.com/office/drawing/2014/main" id="{154AFAEE-F902-DB34-BB27-267F430E87FA}"/>
              </a:ext>
            </a:extLst>
          </p:cNvPr>
          <p:cNvPicPr>
            <a:picLocks noChangeAspect="1"/>
          </p:cNvPicPr>
          <p:nvPr/>
        </p:nvPicPr>
        <p:blipFill>
          <a:blip r:embed="rId7"/>
          <a:stretch>
            <a:fillRect/>
          </a:stretch>
        </p:blipFill>
        <p:spPr>
          <a:xfrm>
            <a:off x="3062479" y="3173795"/>
            <a:ext cx="1599053" cy="1240644"/>
          </a:xfrm>
          <a:prstGeom prst="rect">
            <a:avLst/>
          </a:prstGeom>
        </p:spPr>
      </p:pic>
    </p:spTree>
    <p:extLst>
      <p:ext uri="{BB962C8B-B14F-4D97-AF65-F5344CB8AC3E}">
        <p14:creationId xmlns:p14="http://schemas.microsoft.com/office/powerpoint/2010/main" val="172476317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24</a:t>
            </a:fld>
            <a:endParaRPr lang="en-GB"/>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itle 1">
            <a:extLst>
              <a:ext uri="{FF2B5EF4-FFF2-40B4-BE49-F238E27FC236}">
                <a16:creationId xmlns:a16="http://schemas.microsoft.com/office/drawing/2014/main" id="{77E358C3-972B-3218-738D-F00C3E7821FB}"/>
              </a:ext>
            </a:extLst>
          </p:cNvPr>
          <p:cNvSpPr>
            <a:spLocks noGrp="1"/>
          </p:cNvSpPr>
          <p:nvPr>
            <p:ph type="title"/>
          </p:nvPr>
        </p:nvSpPr>
        <p:spPr>
          <a:xfrm>
            <a:off x="392446" y="15708"/>
            <a:ext cx="11091600" cy="1332000"/>
          </a:xfrm>
        </p:spPr>
        <p:txBody>
          <a:bodyPr/>
          <a:lstStyle/>
          <a:p>
            <a:r>
              <a:rPr lang="en-US" dirty="0"/>
              <a:t>3. Box Detection Left Corner</a:t>
            </a:r>
          </a:p>
        </p:txBody>
      </p:sp>
      <p:sp>
        <p:nvSpPr>
          <p:cNvPr id="3" name="TextBox 2">
            <a:extLst>
              <a:ext uri="{FF2B5EF4-FFF2-40B4-BE49-F238E27FC236}">
                <a16:creationId xmlns:a16="http://schemas.microsoft.com/office/drawing/2014/main" id="{DEB45558-CE84-02FA-8433-C16FD82B7D75}"/>
              </a:ext>
            </a:extLst>
          </p:cNvPr>
          <p:cNvSpPr txBox="1"/>
          <p:nvPr/>
        </p:nvSpPr>
        <p:spPr>
          <a:xfrm>
            <a:off x="541514" y="1347708"/>
            <a:ext cx="5595936" cy="87453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PT" dirty="0" err="1"/>
              <a:t>Experiment</a:t>
            </a:r>
            <a:r>
              <a:rPr lang="pt-PT" dirty="0"/>
              <a:t> </a:t>
            </a:r>
            <a:r>
              <a:rPr lang="pt-PT" dirty="0" err="1"/>
              <a:t>with</a:t>
            </a:r>
            <a:r>
              <a:rPr lang="pt-PT" dirty="0"/>
              <a:t> a </a:t>
            </a:r>
            <a:r>
              <a:rPr lang="pt-PT" dirty="0" err="1"/>
              <a:t>different</a:t>
            </a:r>
            <a:r>
              <a:rPr lang="pt-PT" dirty="0"/>
              <a:t> </a:t>
            </a:r>
            <a:r>
              <a:rPr lang="pt-PT" dirty="0" err="1"/>
              <a:t>part</a:t>
            </a:r>
            <a:r>
              <a:rPr lang="pt-PT" dirty="0"/>
              <a:t> </a:t>
            </a:r>
            <a:r>
              <a:rPr lang="pt-PT" dirty="0" err="1"/>
              <a:t>of</a:t>
            </a:r>
            <a:r>
              <a:rPr lang="pt-PT" dirty="0"/>
              <a:t> </a:t>
            </a:r>
            <a:r>
              <a:rPr lang="pt-PT" dirty="0" err="1"/>
              <a:t>the</a:t>
            </a:r>
            <a:r>
              <a:rPr lang="pt-PT" dirty="0"/>
              <a:t> box, </a:t>
            </a:r>
            <a:r>
              <a:rPr lang="pt-PT" dirty="0" err="1"/>
              <a:t>having</a:t>
            </a:r>
            <a:r>
              <a:rPr lang="pt-PT" dirty="0"/>
              <a:t> a </a:t>
            </a:r>
            <a:r>
              <a:rPr lang="pt-PT" dirty="0" err="1"/>
              <a:t>small</a:t>
            </a:r>
            <a:r>
              <a:rPr lang="pt-PT" dirty="0"/>
              <a:t> </a:t>
            </a:r>
            <a:r>
              <a:rPr lang="pt-PT" dirty="0" err="1"/>
              <a:t>patern</a:t>
            </a:r>
            <a:r>
              <a:rPr lang="pt-PT" dirty="0"/>
              <a:t> </a:t>
            </a:r>
            <a:r>
              <a:rPr lang="pt-PT" dirty="0" err="1"/>
              <a:t>and</a:t>
            </a:r>
            <a:r>
              <a:rPr lang="pt-PT" dirty="0"/>
              <a:t> </a:t>
            </a:r>
            <a:r>
              <a:rPr lang="pt-PT" dirty="0" err="1"/>
              <a:t>border</a:t>
            </a:r>
            <a:r>
              <a:rPr lang="pt-PT" dirty="0"/>
              <a:t> </a:t>
            </a:r>
            <a:r>
              <a:rPr lang="pt-PT" dirty="0" err="1"/>
              <a:t>of</a:t>
            </a:r>
            <a:r>
              <a:rPr lang="pt-PT" dirty="0"/>
              <a:t> box.</a:t>
            </a:r>
          </a:p>
        </p:txBody>
      </p:sp>
      <p:sp>
        <p:nvSpPr>
          <p:cNvPr id="5" name="TextBox 4">
            <a:extLst>
              <a:ext uri="{FF2B5EF4-FFF2-40B4-BE49-F238E27FC236}">
                <a16:creationId xmlns:a16="http://schemas.microsoft.com/office/drawing/2014/main" id="{7FC03290-EC0E-BAD4-7383-B51364440604}"/>
              </a:ext>
            </a:extLst>
          </p:cNvPr>
          <p:cNvSpPr txBox="1"/>
          <p:nvPr/>
        </p:nvSpPr>
        <p:spPr>
          <a:xfrm>
            <a:off x="6771800" y="3849522"/>
            <a:ext cx="4935843" cy="2031325"/>
          </a:xfrm>
          <a:prstGeom prst="rect">
            <a:avLst/>
          </a:prstGeom>
          <a:noFill/>
        </p:spPr>
        <p:txBody>
          <a:bodyPr wrap="square" rtlCol="0">
            <a:spAutoFit/>
          </a:bodyPr>
          <a:lstStyle/>
          <a:p>
            <a:pPr marL="285750" indent="-285750">
              <a:buFont typeface="Arial" panose="020B0604020202020204" pitchFamily="34" charset="0"/>
              <a:buChar char="•"/>
            </a:pPr>
            <a:r>
              <a:rPr lang="pt-PT" dirty="0" err="1"/>
              <a:t>The</a:t>
            </a:r>
            <a:r>
              <a:rPr lang="pt-PT" dirty="0"/>
              <a:t> </a:t>
            </a:r>
            <a:r>
              <a:rPr lang="pt-PT" dirty="0" err="1"/>
              <a:t>Perfomance</a:t>
            </a:r>
            <a:r>
              <a:rPr lang="pt-PT" dirty="0"/>
              <a:t> </a:t>
            </a:r>
            <a:r>
              <a:rPr lang="pt-PT" dirty="0" err="1"/>
              <a:t>Result</a:t>
            </a:r>
            <a:r>
              <a:rPr lang="pt-PT" dirty="0"/>
              <a:t> </a:t>
            </a:r>
            <a:r>
              <a:rPr lang="pt-PT" dirty="0" err="1"/>
              <a:t>of</a:t>
            </a:r>
            <a:r>
              <a:rPr lang="pt-PT" dirty="0"/>
              <a:t> </a:t>
            </a:r>
            <a:r>
              <a:rPr lang="pt-PT" dirty="0" err="1"/>
              <a:t>the</a:t>
            </a:r>
            <a:r>
              <a:rPr lang="pt-PT" dirty="0"/>
              <a:t> </a:t>
            </a:r>
            <a:r>
              <a:rPr lang="pt-PT" dirty="0" err="1"/>
              <a:t>model</a:t>
            </a:r>
            <a:r>
              <a:rPr lang="pt-PT" dirty="0"/>
              <a:t> </a:t>
            </a:r>
            <a:r>
              <a:rPr lang="pt-PT" dirty="0" err="1"/>
              <a:t>was</a:t>
            </a:r>
            <a:r>
              <a:rPr lang="pt-PT" dirty="0"/>
              <a:t> 28.</a:t>
            </a:r>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r>
              <a:rPr lang="pt-PT" dirty="0"/>
              <a:t>In </a:t>
            </a:r>
            <a:r>
              <a:rPr lang="pt-PT" dirty="0" err="1"/>
              <a:t>this</a:t>
            </a:r>
            <a:r>
              <a:rPr lang="pt-PT" dirty="0"/>
              <a:t> </a:t>
            </a:r>
            <a:r>
              <a:rPr lang="pt-PT" dirty="0" err="1"/>
              <a:t>model</a:t>
            </a:r>
            <a:r>
              <a:rPr lang="pt-PT" dirty="0"/>
              <a:t> </a:t>
            </a:r>
            <a:r>
              <a:rPr lang="pt-PT" dirty="0" err="1"/>
              <a:t>there</a:t>
            </a:r>
            <a:r>
              <a:rPr lang="pt-PT" dirty="0"/>
              <a:t> </a:t>
            </a:r>
            <a:r>
              <a:rPr lang="pt-PT" dirty="0" err="1"/>
              <a:t>was</a:t>
            </a:r>
            <a:r>
              <a:rPr lang="pt-PT" dirty="0"/>
              <a:t> </a:t>
            </a:r>
            <a:r>
              <a:rPr lang="pt-PT" dirty="0" err="1"/>
              <a:t>selected</a:t>
            </a:r>
            <a:r>
              <a:rPr lang="pt-PT" dirty="0"/>
              <a:t> a </a:t>
            </a:r>
            <a:r>
              <a:rPr lang="pt-PT" dirty="0" err="1"/>
              <a:t>very</a:t>
            </a:r>
            <a:r>
              <a:rPr lang="pt-PT" dirty="0"/>
              <a:t> </a:t>
            </a:r>
            <a:r>
              <a:rPr lang="pt-PT" dirty="0" err="1"/>
              <a:t>high</a:t>
            </a:r>
            <a:r>
              <a:rPr lang="pt-PT" dirty="0"/>
              <a:t> </a:t>
            </a:r>
            <a:r>
              <a:rPr lang="pt-PT" dirty="0" err="1"/>
              <a:t>number</a:t>
            </a:r>
            <a:r>
              <a:rPr lang="pt-PT" dirty="0"/>
              <a:t> </a:t>
            </a:r>
            <a:r>
              <a:rPr lang="pt-PT" dirty="0" err="1"/>
              <a:t>of</a:t>
            </a:r>
            <a:r>
              <a:rPr lang="pt-PT" dirty="0"/>
              <a:t> </a:t>
            </a:r>
            <a:r>
              <a:rPr lang="pt-PT" dirty="0" err="1"/>
              <a:t>tags</a:t>
            </a:r>
            <a:r>
              <a:rPr lang="pt-PT" dirty="0"/>
              <a:t>.</a:t>
            </a:r>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r>
              <a:rPr lang="pt-PT" dirty="0" err="1"/>
              <a:t>Could</a:t>
            </a:r>
            <a:r>
              <a:rPr lang="pt-PT" dirty="0"/>
              <a:t> </a:t>
            </a:r>
            <a:r>
              <a:rPr lang="pt-PT" dirty="0" err="1"/>
              <a:t>detect</a:t>
            </a:r>
            <a:r>
              <a:rPr lang="pt-PT" dirty="0"/>
              <a:t> more boxes in </a:t>
            </a:r>
            <a:r>
              <a:rPr lang="pt-PT" dirty="0" err="1"/>
              <a:t>the</a:t>
            </a:r>
            <a:r>
              <a:rPr lang="pt-PT" dirty="0"/>
              <a:t> </a:t>
            </a:r>
            <a:r>
              <a:rPr lang="pt-PT" dirty="0" err="1"/>
              <a:t>bottom</a:t>
            </a:r>
            <a:r>
              <a:rPr lang="pt-PT" dirty="0"/>
              <a:t> </a:t>
            </a:r>
            <a:r>
              <a:rPr lang="pt-PT" dirty="0" err="1"/>
              <a:t>of</a:t>
            </a:r>
            <a:r>
              <a:rPr lang="pt-PT" dirty="0"/>
              <a:t> </a:t>
            </a:r>
            <a:r>
              <a:rPr lang="pt-PT" dirty="0" err="1"/>
              <a:t>the</a:t>
            </a:r>
            <a:r>
              <a:rPr lang="pt-PT" dirty="0"/>
              <a:t> </a:t>
            </a:r>
            <a:r>
              <a:rPr lang="pt-PT" dirty="0" err="1"/>
              <a:t>stack</a:t>
            </a:r>
            <a:r>
              <a:rPr lang="pt-PT" dirty="0"/>
              <a:t>, </a:t>
            </a:r>
            <a:r>
              <a:rPr lang="pt-PT" dirty="0" err="1"/>
              <a:t>but</a:t>
            </a:r>
            <a:r>
              <a:rPr lang="pt-PT" dirty="0"/>
              <a:t> </a:t>
            </a:r>
            <a:r>
              <a:rPr lang="pt-PT" dirty="0" err="1"/>
              <a:t>there</a:t>
            </a:r>
            <a:r>
              <a:rPr lang="pt-PT" dirty="0"/>
              <a:t> </a:t>
            </a:r>
            <a:r>
              <a:rPr lang="pt-PT" dirty="0" err="1"/>
              <a:t>was</a:t>
            </a:r>
            <a:r>
              <a:rPr lang="pt-PT" dirty="0"/>
              <a:t> a </a:t>
            </a:r>
            <a:r>
              <a:rPr lang="pt-PT" dirty="0" err="1"/>
              <a:t>lot</a:t>
            </a:r>
            <a:r>
              <a:rPr lang="pt-PT" dirty="0"/>
              <a:t> </a:t>
            </a:r>
            <a:r>
              <a:rPr lang="pt-PT" dirty="0" err="1"/>
              <a:t>overlapping</a:t>
            </a:r>
            <a:r>
              <a:rPr lang="pt-PT" dirty="0"/>
              <a:t> </a:t>
            </a:r>
            <a:r>
              <a:rPr lang="pt-PT" dirty="0" err="1"/>
              <a:t>detections</a:t>
            </a:r>
            <a:endParaRPr lang="pt-PT" dirty="0"/>
          </a:p>
        </p:txBody>
      </p:sp>
      <p:pic>
        <p:nvPicPr>
          <p:cNvPr id="6" name="Picture 5" descr="A stack of green crates&#10;&#10;Description automatically generated">
            <a:extLst>
              <a:ext uri="{FF2B5EF4-FFF2-40B4-BE49-F238E27FC236}">
                <a16:creationId xmlns:a16="http://schemas.microsoft.com/office/drawing/2014/main" id="{6B37B844-364E-31B1-0195-3C4618ECA312}"/>
              </a:ext>
            </a:extLst>
          </p:cNvPr>
          <p:cNvPicPr>
            <a:picLocks noChangeAspect="1"/>
          </p:cNvPicPr>
          <p:nvPr/>
        </p:nvPicPr>
        <p:blipFill>
          <a:blip r:embed="rId3"/>
          <a:stretch>
            <a:fillRect/>
          </a:stretch>
        </p:blipFill>
        <p:spPr>
          <a:xfrm>
            <a:off x="7335296" y="837155"/>
            <a:ext cx="3412615" cy="2770175"/>
          </a:xfrm>
          <a:prstGeom prst="rect">
            <a:avLst/>
          </a:prstGeom>
        </p:spPr>
      </p:pic>
      <p:pic>
        <p:nvPicPr>
          <p:cNvPr id="7" name="Picture 6" descr="A screenshot of a test&#10;&#10;Description automatically generated">
            <a:extLst>
              <a:ext uri="{FF2B5EF4-FFF2-40B4-BE49-F238E27FC236}">
                <a16:creationId xmlns:a16="http://schemas.microsoft.com/office/drawing/2014/main" id="{0EE1EC8A-60F8-FEE2-DECF-2EE7C2104255}"/>
              </a:ext>
            </a:extLst>
          </p:cNvPr>
          <p:cNvPicPr>
            <a:picLocks noChangeAspect="1"/>
          </p:cNvPicPr>
          <p:nvPr/>
        </p:nvPicPr>
        <p:blipFill>
          <a:blip r:embed="rId4"/>
          <a:stretch>
            <a:fillRect/>
          </a:stretch>
        </p:blipFill>
        <p:spPr>
          <a:xfrm>
            <a:off x="4828411" y="3621060"/>
            <a:ext cx="1514553" cy="1793967"/>
          </a:xfrm>
          <a:prstGeom prst="rect">
            <a:avLst/>
          </a:prstGeom>
        </p:spPr>
      </p:pic>
      <p:pic>
        <p:nvPicPr>
          <p:cNvPr id="8" name="Picture 7" descr="A stack of green and blue crates&#10;&#10;Description automatically generated">
            <a:extLst>
              <a:ext uri="{FF2B5EF4-FFF2-40B4-BE49-F238E27FC236}">
                <a16:creationId xmlns:a16="http://schemas.microsoft.com/office/drawing/2014/main" id="{BA8BC43B-E630-E3F1-C38D-81EE4EEA9DFF}"/>
              </a:ext>
            </a:extLst>
          </p:cNvPr>
          <p:cNvPicPr>
            <a:picLocks noChangeAspect="1"/>
          </p:cNvPicPr>
          <p:nvPr/>
        </p:nvPicPr>
        <p:blipFill>
          <a:blip r:embed="rId5"/>
          <a:stretch>
            <a:fillRect/>
          </a:stretch>
        </p:blipFill>
        <p:spPr>
          <a:xfrm>
            <a:off x="457143" y="2727054"/>
            <a:ext cx="1917798" cy="2971952"/>
          </a:xfrm>
          <a:prstGeom prst="rect">
            <a:avLst/>
          </a:prstGeom>
        </p:spPr>
      </p:pic>
      <p:pic>
        <p:nvPicPr>
          <p:cNvPr id="10" name="Picture 9" descr="A stack of green crates&#10;&#10;Description automatically generated">
            <a:extLst>
              <a:ext uri="{FF2B5EF4-FFF2-40B4-BE49-F238E27FC236}">
                <a16:creationId xmlns:a16="http://schemas.microsoft.com/office/drawing/2014/main" id="{0D461201-FF02-02FA-93B5-7BC27DBDD411}"/>
              </a:ext>
            </a:extLst>
          </p:cNvPr>
          <p:cNvPicPr>
            <a:picLocks noChangeAspect="1"/>
          </p:cNvPicPr>
          <p:nvPr/>
        </p:nvPicPr>
        <p:blipFill>
          <a:blip r:embed="rId6"/>
          <a:stretch>
            <a:fillRect/>
          </a:stretch>
        </p:blipFill>
        <p:spPr>
          <a:xfrm>
            <a:off x="2592302" y="2579564"/>
            <a:ext cx="1801387" cy="1581308"/>
          </a:xfrm>
          <a:prstGeom prst="rect">
            <a:avLst/>
          </a:prstGeom>
        </p:spPr>
      </p:pic>
      <p:pic>
        <p:nvPicPr>
          <p:cNvPr id="11" name="Picture 10" descr="A stack of green crates on wheels&#10;&#10;Description automatically generated">
            <a:extLst>
              <a:ext uri="{FF2B5EF4-FFF2-40B4-BE49-F238E27FC236}">
                <a16:creationId xmlns:a16="http://schemas.microsoft.com/office/drawing/2014/main" id="{FBD7F21F-7264-A82E-1AB7-9B460B9BB4B5}"/>
              </a:ext>
            </a:extLst>
          </p:cNvPr>
          <p:cNvPicPr>
            <a:picLocks noChangeAspect="1"/>
          </p:cNvPicPr>
          <p:nvPr/>
        </p:nvPicPr>
        <p:blipFill>
          <a:blip r:embed="rId7"/>
          <a:stretch>
            <a:fillRect/>
          </a:stretch>
        </p:blipFill>
        <p:spPr>
          <a:xfrm>
            <a:off x="2791001" y="4213030"/>
            <a:ext cx="1493004" cy="1581308"/>
          </a:xfrm>
          <a:prstGeom prst="rect">
            <a:avLst/>
          </a:prstGeom>
        </p:spPr>
      </p:pic>
    </p:spTree>
    <p:extLst>
      <p:ext uri="{BB962C8B-B14F-4D97-AF65-F5344CB8AC3E}">
        <p14:creationId xmlns:p14="http://schemas.microsoft.com/office/powerpoint/2010/main" val="178747196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25</a:t>
            </a:fld>
            <a:endParaRPr lang="en-GB"/>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itle 1">
            <a:extLst>
              <a:ext uri="{FF2B5EF4-FFF2-40B4-BE49-F238E27FC236}">
                <a16:creationId xmlns:a16="http://schemas.microsoft.com/office/drawing/2014/main" id="{B59FC4E3-73B8-FD0F-2A22-A1332154E965}"/>
              </a:ext>
            </a:extLst>
          </p:cNvPr>
          <p:cNvSpPr>
            <a:spLocks noGrp="1"/>
          </p:cNvSpPr>
          <p:nvPr>
            <p:ph type="title"/>
          </p:nvPr>
        </p:nvSpPr>
        <p:spPr>
          <a:xfrm>
            <a:off x="549540" y="-155322"/>
            <a:ext cx="11091600" cy="1332000"/>
          </a:xfrm>
        </p:spPr>
        <p:txBody>
          <a:bodyPr/>
          <a:lstStyle/>
          <a:p>
            <a:r>
              <a:rPr lang="en-US" dirty="0"/>
              <a:t>4. Box Detection Left Corner with Barcode</a:t>
            </a:r>
          </a:p>
        </p:txBody>
      </p:sp>
      <p:sp>
        <p:nvSpPr>
          <p:cNvPr id="3" name="TextBox 2">
            <a:extLst>
              <a:ext uri="{FF2B5EF4-FFF2-40B4-BE49-F238E27FC236}">
                <a16:creationId xmlns:a16="http://schemas.microsoft.com/office/drawing/2014/main" id="{318B0636-EFF8-C44A-AE76-4916784B7C44}"/>
              </a:ext>
            </a:extLst>
          </p:cNvPr>
          <p:cNvSpPr txBox="1"/>
          <p:nvPr/>
        </p:nvSpPr>
        <p:spPr>
          <a:xfrm>
            <a:off x="656275" y="1241281"/>
            <a:ext cx="5595936" cy="129003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PT" dirty="0" err="1"/>
              <a:t>The</a:t>
            </a:r>
            <a:r>
              <a:rPr lang="pt-PT" dirty="0"/>
              <a:t> </a:t>
            </a:r>
            <a:r>
              <a:rPr lang="pt-PT" dirty="0" err="1"/>
              <a:t>idea</a:t>
            </a:r>
            <a:r>
              <a:rPr lang="pt-PT" dirty="0"/>
              <a:t> </a:t>
            </a:r>
            <a:r>
              <a:rPr lang="pt-PT" dirty="0" err="1"/>
              <a:t>was</a:t>
            </a:r>
            <a:r>
              <a:rPr lang="pt-PT" dirty="0"/>
              <a:t> to </a:t>
            </a:r>
            <a:r>
              <a:rPr lang="pt-PT" dirty="0" err="1"/>
              <a:t>identify</a:t>
            </a:r>
            <a:r>
              <a:rPr lang="pt-PT" dirty="0"/>
              <a:t> </a:t>
            </a:r>
            <a:r>
              <a:rPr lang="pt-PT" dirty="0" err="1"/>
              <a:t>the</a:t>
            </a:r>
            <a:r>
              <a:rPr lang="pt-PT" dirty="0"/>
              <a:t> </a:t>
            </a:r>
            <a:r>
              <a:rPr lang="pt-PT" dirty="0" err="1"/>
              <a:t>corner</a:t>
            </a:r>
            <a:r>
              <a:rPr lang="pt-PT" dirty="0"/>
              <a:t> </a:t>
            </a:r>
            <a:r>
              <a:rPr lang="pt-PT" dirty="0" err="1"/>
              <a:t>pattern</a:t>
            </a:r>
            <a:r>
              <a:rPr lang="pt-PT" dirty="0"/>
              <a:t> </a:t>
            </a:r>
            <a:r>
              <a:rPr lang="pt-PT" dirty="0" err="1"/>
              <a:t>toghether</a:t>
            </a:r>
            <a:r>
              <a:rPr lang="pt-PT" dirty="0"/>
              <a:t> </a:t>
            </a:r>
            <a:r>
              <a:rPr lang="pt-PT" dirty="0" err="1"/>
              <a:t>with</a:t>
            </a:r>
            <a:r>
              <a:rPr lang="pt-PT" dirty="0"/>
              <a:t> </a:t>
            </a:r>
            <a:r>
              <a:rPr lang="pt-PT" dirty="0" err="1"/>
              <a:t>the</a:t>
            </a:r>
            <a:r>
              <a:rPr lang="pt-PT" dirty="0"/>
              <a:t> </a:t>
            </a:r>
            <a:r>
              <a:rPr lang="pt-PT" dirty="0" err="1"/>
              <a:t>Barcode</a:t>
            </a:r>
            <a:r>
              <a:rPr lang="pt-PT" dirty="0"/>
              <a:t> </a:t>
            </a:r>
            <a:r>
              <a:rPr lang="pt-PT" dirty="0" err="1"/>
              <a:t>of</a:t>
            </a:r>
            <a:r>
              <a:rPr lang="pt-PT" dirty="0"/>
              <a:t> </a:t>
            </a:r>
            <a:r>
              <a:rPr lang="pt-PT" dirty="0" err="1"/>
              <a:t>the</a:t>
            </a:r>
            <a:r>
              <a:rPr lang="pt-PT" dirty="0"/>
              <a:t> box </a:t>
            </a:r>
            <a:r>
              <a:rPr lang="pt-PT" dirty="0" err="1"/>
              <a:t>the</a:t>
            </a:r>
            <a:r>
              <a:rPr lang="pt-PT" dirty="0"/>
              <a:t> </a:t>
            </a:r>
            <a:r>
              <a:rPr lang="pt-PT" dirty="0" err="1"/>
              <a:t>get</a:t>
            </a:r>
            <a:r>
              <a:rPr lang="pt-PT" dirty="0"/>
              <a:t> a </a:t>
            </a:r>
            <a:r>
              <a:rPr lang="pt-PT" dirty="0" err="1"/>
              <a:t>higher</a:t>
            </a:r>
            <a:r>
              <a:rPr lang="pt-PT" dirty="0"/>
              <a:t> </a:t>
            </a:r>
            <a:r>
              <a:rPr lang="pt-PT" dirty="0" err="1"/>
              <a:t>specificity</a:t>
            </a:r>
            <a:r>
              <a:rPr lang="pt-PT" dirty="0"/>
              <a:t>.</a:t>
            </a:r>
          </a:p>
        </p:txBody>
      </p:sp>
      <p:sp>
        <p:nvSpPr>
          <p:cNvPr id="5" name="TextBox 4">
            <a:extLst>
              <a:ext uri="{FF2B5EF4-FFF2-40B4-BE49-F238E27FC236}">
                <a16:creationId xmlns:a16="http://schemas.microsoft.com/office/drawing/2014/main" id="{4F672153-E0BA-004D-F01E-2DE1157441EF}"/>
              </a:ext>
            </a:extLst>
          </p:cNvPr>
          <p:cNvSpPr txBox="1"/>
          <p:nvPr/>
        </p:nvSpPr>
        <p:spPr>
          <a:xfrm>
            <a:off x="6934781" y="3989842"/>
            <a:ext cx="4935843" cy="1200329"/>
          </a:xfrm>
          <a:prstGeom prst="rect">
            <a:avLst/>
          </a:prstGeom>
          <a:noFill/>
        </p:spPr>
        <p:txBody>
          <a:bodyPr wrap="square" rtlCol="0">
            <a:spAutoFit/>
          </a:bodyPr>
          <a:lstStyle/>
          <a:p>
            <a:pPr marL="285750" indent="-285750">
              <a:buFont typeface="Arial" panose="020B0604020202020204" pitchFamily="34" charset="0"/>
              <a:buChar char="•"/>
            </a:pPr>
            <a:r>
              <a:rPr lang="pt-PT" dirty="0" err="1"/>
              <a:t>The</a:t>
            </a:r>
            <a:r>
              <a:rPr lang="pt-PT" dirty="0"/>
              <a:t> </a:t>
            </a:r>
            <a:r>
              <a:rPr lang="pt-PT" dirty="0" err="1"/>
              <a:t>Perfomance</a:t>
            </a:r>
            <a:r>
              <a:rPr lang="pt-PT" dirty="0"/>
              <a:t> </a:t>
            </a:r>
            <a:r>
              <a:rPr lang="pt-PT" dirty="0" err="1"/>
              <a:t>Result</a:t>
            </a:r>
            <a:r>
              <a:rPr lang="pt-PT" dirty="0"/>
              <a:t> </a:t>
            </a:r>
            <a:r>
              <a:rPr lang="pt-PT" dirty="0" err="1"/>
              <a:t>of</a:t>
            </a:r>
            <a:r>
              <a:rPr lang="pt-PT" dirty="0"/>
              <a:t> </a:t>
            </a:r>
            <a:r>
              <a:rPr lang="pt-PT" dirty="0" err="1"/>
              <a:t>the</a:t>
            </a:r>
            <a:r>
              <a:rPr lang="pt-PT" dirty="0"/>
              <a:t> </a:t>
            </a:r>
            <a:r>
              <a:rPr lang="pt-PT" dirty="0" err="1"/>
              <a:t>model</a:t>
            </a:r>
            <a:r>
              <a:rPr lang="pt-PT" dirty="0"/>
              <a:t> </a:t>
            </a:r>
            <a:r>
              <a:rPr lang="pt-PT" dirty="0" err="1"/>
              <a:t>was</a:t>
            </a:r>
            <a:r>
              <a:rPr lang="pt-PT" dirty="0"/>
              <a:t> </a:t>
            </a:r>
            <a:r>
              <a:rPr lang="pt-PT" dirty="0" err="1"/>
              <a:t>surprisingly</a:t>
            </a:r>
            <a:r>
              <a:rPr lang="pt-PT" dirty="0"/>
              <a:t> </a:t>
            </a:r>
            <a:r>
              <a:rPr lang="pt-PT" dirty="0" err="1"/>
              <a:t>low</a:t>
            </a:r>
            <a:r>
              <a:rPr lang="pt-PT" dirty="0"/>
              <a:t>.</a:t>
            </a:r>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r>
              <a:rPr lang="pt-PT" dirty="0" err="1"/>
              <a:t>It</a:t>
            </a:r>
            <a:r>
              <a:rPr lang="pt-PT" dirty="0"/>
              <a:t> </a:t>
            </a:r>
            <a:r>
              <a:rPr lang="pt-PT" dirty="0" err="1"/>
              <a:t>was</a:t>
            </a:r>
            <a:r>
              <a:rPr lang="pt-PT" dirty="0"/>
              <a:t> </a:t>
            </a:r>
            <a:r>
              <a:rPr lang="pt-PT" dirty="0" err="1"/>
              <a:t>one</a:t>
            </a:r>
            <a:r>
              <a:rPr lang="pt-PT" dirty="0"/>
              <a:t> </a:t>
            </a:r>
            <a:r>
              <a:rPr lang="pt-PT" dirty="0" err="1"/>
              <a:t>of</a:t>
            </a:r>
            <a:r>
              <a:rPr lang="pt-PT" dirty="0"/>
              <a:t> </a:t>
            </a:r>
            <a:r>
              <a:rPr lang="pt-PT" dirty="0" err="1"/>
              <a:t>the</a:t>
            </a:r>
            <a:r>
              <a:rPr lang="pt-PT" dirty="0"/>
              <a:t> </a:t>
            </a:r>
            <a:r>
              <a:rPr lang="pt-PT" dirty="0" err="1"/>
              <a:t>models</a:t>
            </a:r>
            <a:r>
              <a:rPr lang="pt-PT" dirty="0"/>
              <a:t> </a:t>
            </a:r>
            <a:r>
              <a:rPr lang="pt-PT" dirty="0" err="1"/>
              <a:t>with</a:t>
            </a:r>
            <a:r>
              <a:rPr lang="pt-PT" dirty="0"/>
              <a:t> </a:t>
            </a:r>
            <a:r>
              <a:rPr lang="pt-PT" dirty="0" err="1"/>
              <a:t>less</a:t>
            </a:r>
            <a:r>
              <a:rPr lang="pt-PT" dirty="0"/>
              <a:t> </a:t>
            </a:r>
            <a:r>
              <a:rPr lang="pt-PT" dirty="0" err="1"/>
              <a:t>detections</a:t>
            </a:r>
            <a:r>
              <a:rPr lang="pt-PT" dirty="0"/>
              <a:t>.</a:t>
            </a:r>
          </a:p>
        </p:txBody>
      </p:sp>
      <p:pic>
        <p:nvPicPr>
          <p:cNvPr id="6" name="Picture 5" descr="A stack of green plastic crates&#10;&#10;Description automatically generated">
            <a:extLst>
              <a:ext uri="{FF2B5EF4-FFF2-40B4-BE49-F238E27FC236}">
                <a16:creationId xmlns:a16="http://schemas.microsoft.com/office/drawing/2014/main" id="{47778266-AE72-102E-1537-062DB8D5828C}"/>
              </a:ext>
            </a:extLst>
          </p:cNvPr>
          <p:cNvPicPr>
            <a:picLocks noChangeAspect="1"/>
          </p:cNvPicPr>
          <p:nvPr/>
        </p:nvPicPr>
        <p:blipFill>
          <a:blip r:embed="rId3"/>
          <a:stretch>
            <a:fillRect/>
          </a:stretch>
        </p:blipFill>
        <p:spPr>
          <a:xfrm>
            <a:off x="6547433" y="795377"/>
            <a:ext cx="3302249" cy="2637528"/>
          </a:xfrm>
          <a:prstGeom prst="rect">
            <a:avLst/>
          </a:prstGeom>
        </p:spPr>
      </p:pic>
      <p:pic>
        <p:nvPicPr>
          <p:cNvPr id="7" name="Picture 6" descr="A blue and white rectangles on a stack of green crates&#10;&#10;Description automatically generated">
            <a:extLst>
              <a:ext uri="{FF2B5EF4-FFF2-40B4-BE49-F238E27FC236}">
                <a16:creationId xmlns:a16="http://schemas.microsoft.com/office/drawing/2014/main" id="{62572DBA-1F42-43CE-449A-B92728B586CC}"/>
              </a:ext>
            </a:extLst>
          </p:cNvPr>
          <p:cNvPicPr>
            <a:picLocks noChangeAspect="1"/>
          </p:cNvPicPr>
          <p:nvPr/>
        </p:nvPicPr>
        <p:blipFill>
          <a:blip r:embed="rId4"/>
          <a:stretch>
            <a:fillRect/>
          </a:stretch>
        </p:blipFill>
        <p:spPr>
          <a:xfrm>
            <a:off x="9952076" y="1278613"/>
            <a:ext cx="1687739" cy="910003"/>
          </a:xfrm>
          <a:prstGeom prst="rect">
            <a:avLst/>
          </a:prstGeom>
        </p:spPr>
      </p:pic>
      <p:pic>
        <p:nvPicPr>
          <p:cNvPr id="8" name="Picture 7" descr="A screenshot of a test&#10;&#10;Description automatically generated">
            <a:extLst>
              <a:ext uri="{FF2B5EF4-FFF2-40B4-BE49-F238E27FC236}">
                <a16:creationId xmlns:a16="http://schemas.microsoft.com/office/drawing/2014/main" id="{5DA48094-0389-F220-B0C5-FF8E67746026}"/>
              </a:ext>
            </a:extLst>
          </p:cNvPr>
          <p:cNvPicPr>
            <a:picLocks noChangeAspect="1"/>
          </p:cNvPicPr>
          <p:nvPr/>
        </p:nvPicPr>
        <p:blipFill>
          <a:blip r:embed="rId5"/>
          <a:stretch>
            <a:fillRect/>
          </a:stretch>
        </p:blipFill>
        <p:spPr>
          <a:xfrm>
            <a:off x="4872139" y="3660157"/>
            <a:ext cx="1675294" cy="1990725"/>
          </a:xfrm>
          <a:prstGeom prst="rect">
            <a:avLst/>
          </a:prstGeom>
        </p:spPr>
      </p:pic>
      <p:pic>
        <p:nvPicPr>
          <p:cNvPr id="10" name="Picture 9" descr="A stack of green plastic crates&#10;&#10;Description automatically generated">
            <a:extLst>
              <a:ext uri="{FF2B5EF4-FFF2-40B4-BE49-F238E27FC236}">
                <a16:creationId xmlns:a16="http://schemas.microsoft.com/office/drawing/2014/main" id="{0119DE2B-AD37-B701-A4C1-9802D32742B4}"/>
              </a:ext>
            </a:extLst>
          </p:cNvPr>
          <p:cNvPicPr>
            <a:picLocks noChangeAspect="1"/>
          </p:cNvPicPr>
          <p:nvPr/>
        </p:nvPicPr>
        <p:blipFill>
          <a:blip r:embed="rId6"/>
          <a:stretch>
            <a:fillRect/>
          </a:stretch>
        </p:blipFill>
        <p:spPr>
          <a:xfrm>
            <a:off x="288529" y="2858660"/>
            <a:ext cx="2051145" cy="2792222"/>
          </a:xfrm>
          <a:prstGeom prst="rect">
            <a:avLst/>
          </a:prstGeom>
        </p:spPr>
      </p:pic>
      <p:pic>
        <p:nvPicPr>
          <p:cNvPr id="11" name="Picture 10" descr="A green crate on wheels&#10;&#10;Description automatically generated">
            <a:extLst>
              <a:ext uri="{FF2B5EF4-FFF2-40B4-BE49-F238E27FC236}">
                <a16:creationId xmlns:a16="http://schemas.microsoft.com/office/drawing/2014/main" id="{9B842F1E-39D5-6C83-728E-A6BCB2433502}"/>
              </a:ext>
            </a:extLst>
          </p:cNvPr>
          <p:cNvPicPr>
            <a:picLocks noChangeAspect="1"/>
          </p:cNvPicPr>
          <p:nvPr/>
        </p:nvPicPr>
        <p:blipFill>
          <a:blip r:embed="rId7"/>
          <a:stretch>
            <a:fillRect/>
          </a:stretch>
        </p:blipFill>
        <p:spPr>
          <a:xfrm>
            <a:off x="2490766" y="3384566"/>
            <a:ext cx="2230281" cy="2270466"/>
          </a:xfrm>
          <a:prstGeom prst="rect">
            <a:avLst/>
          </a:prstGeom>
        </p:spPr>
      </p:pic>
    </p:spTree>
    <p:extLst>
      <p:ext uri="{BB962C8B-B14F-4D97-AF65-F5344CB8AC3E}">
        <p14:creationId xmlns:p14="http://schemas.microsoft.com/office/powerpoint/2010/main" val="36165960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26</a:t>
            </a:fld>
            <a:endParaRPr lang="en-GB"/>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itle 1">
            <a:extLst>
              <a:ext uri="{FF2B5EF4-FFF2-40B4-BE49-F238E27FC236}">
                <a16:creationId xmlns:a16="http://schemas.microsoft.com/office/drawing/2014/main" id="{87D37E60-D4FE-D587-3393-C1DCA0299029}"/>
              </a:ext>
            </a:extLst>
          </p:cNvPr>
          <p:cNvSpPr>
            <a:spLocks noGrp="1"/>
          </p:cNvSpPr>
          <p:nvPr>
            <p:ph type="title"/>
          </p:nvPr>
        </p:nvSpPr>
        <p:spPr>
          <a:xfrm>
            <a:off x="549540" y="49809"/>
            <a:ext cx="11091600" cy="1134612"/>
          </a:xfrm>
        </p:spPr>
        <p:txBody>
          <a:bodyPr/>
          <a:lstStyle/>
          <a:p>
            <a:r>
              <a:rPr lang="en-US" dirty="0"/>
              <a:t>5. Box Detection with Image Parts Symbol Letter</a:t>
            </a:r>
          </a:p>
        </p:txBody>
      </p:sp>
      <p:sp>
        <p:nvSpPr>
          <p:cNvPr id="3" name="TextBox 2">
            <a:extLst>
              <a:ext uri="{FF2B5EF4-FFF2-40B4-BE49-F238E27FC236}">
                <a16:creationId xmlns:a16="http://schemas.microsoft.com/office/drawing/2014/main" id="{101D7BB7-8C27-3667-834C-45ED6FF5EADB}"/>
              </a:ext>
            </a:extLst>
          </p:cNvPr>
          <p:cNvSpPr txBox="1"/>
          <p:nvPr/>
        </p:nvSpPr>
        <p:spPr>
          <a:xfrm>
            <a:off x="656275" y="1249024"/>
            <a:ext cx="5595936" cy="129003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PT" dirty="0"/>
              <a:t>In </a:t>
            </a:r>
            <a:r>
              <a:rPr lang="pt-PT" dirty="0" err="1"/>
              <a:t>this</a:t>
            </a:r>
            <a:r>
              <a:rPr lang="pt-PT" dirty="0"/>
              <a:t> </a:t>
            </a:r>
            <a:r>
              <a:rPr lang="pt-PT" dirty="0" err="1"/>
              <a:t>model</a:t>
            </a:r>
            <a:r>
              <a:rPr lang="pt-PT" dirty="0"/>
              <a:t>, </a:t>
            </a:r>
            <a:r>
              <a:rPr lang="pt-PT" dirty="0" err="1"/>
              <a:t>the</a:t>
            </a:r>
            <a:r>
              <a:rPr lang="pt-PT" dirty="0"/>
              <a:t> </a:t>
            </a:r>
            <a:r>
              <a:rPr lang="pt-PT" dirty="0" err="1"/>
              <a:t>images</a:t>
            </a:r>
            <a:r>
              <a:rPr lang="pt-PT" dirty="0"/>
              <a:t> </a:t>
            </a:r>
            <a:r>
              <a:rPr lang="pt-PT" dirty="0" err="1"/>
              <a:t>were</a:t>
            </a:r>
            <a:r>
              <a:rPr lang="pt-PT" dirty="0"/>
              <a:t> </a:t>
            </a:r>
            <a:r>
              <a:rPr lang="pt-PT" dirty="0" err="1"/>
              <a:t>cropped</a:t>
            </a:r>
            <a:r>
              <a:rPr lang="pt-PT" dirty="0"/>
              <a:t> </a:t>
            </a:r>
            <a:r>
              <a:rPr lang="pt-PT" dirty="0" err="1"/>
              <a:t>so</a:t>
            </a:r>
            <a:r>
              <a:rPr lang="pt-PT" dirty="0"/>
              <a:t> </a:t>
            </a:r>
            <a:r>
              <a:rPr lang="pt-PT" dirty="0" err="1"/>
              <a:t>that</a:t>
            </a:r>
            <a:r>
              <a:rPr lang="pt-PT" dirty="0"/>
              <a:t> </a:t>
            </a:r>
            <a:r>
              <a:rPr lang="pt-PT" dirty="0" err="1"/>
              <a:t>the</a:t>
            </a:r>
            <a:r>
              <a:rPr lang="pt-PT" dirty="0"/>
              <a:t> boxes </a:t>
            </a:r>
            <a:r>
              <a:rPr lang="pt-PT" dirty="0" err="1"/>
              <a:t>could</a:t>
            </a:r>
            <a:r>
              <a:rPr lang="pt-PT" dirty="0"/>
              <a:t> </a:t>
            </a:r>
            <a:r>
              <a:rPr lang="pt-PT" dirty="0" err="1"/>
              <a:t>be</a:t>
            </a:r>
            <a:r>
              <a:rPr lang="pt-PT" dirty="0"/>
              <a:t> </a:t>
            </a:r>
            <a:r>
              <a:rPr lang="pt-PT" dirty="0" err="1"/>
              <a:t>bigger</a:t>
            </a:r>
            <a:r>
              <a:rPr lang="pt-PT" dirty="0"/>
              <a:t> </a:t>
            </a:r>
            <a:r>
              <a:rPr lang="pt-PT" dirty="0" err="1"/>
              <a:t>and</a:t>
            </a:r>
            <a:r>
              <a:rPr lang="pt-PT" dirty="0"/>
              <a:t> </a:t>
            </a:r>
            <a:r>
              <a:rPr lang="pt-PT" dirty="0" err="1"/>
              <a:t>the</a:t>
            </a:r>
            <a:r>
              <a:rPr lang="pt-PT" dirty="0"/>
              <a:t> </a:t>
            </a:r>
            <a:r>
              <a:rPr lang="pt-PT" dirty="0" err="1"/>
              <a:t>model</a:t>
            </a:r>
            <a:r>
              <a:rPr lang="pt-PT" dirty="0"/>
              <a:t> </a:t>
            </a:r>
            <a:r>
              <a:rPr lang="pt-PT" dirty="0" err="1"/>
              <a:t>could</a:t>
            </a:r>
            <a:r>
              <a:rPr lang="pt-PT" dirty="0"/>
              <a:t> </a:t>
            </a:r>
            <a:r>
              <a:rPr lang="pt-PT" dirty="0" err="1"/>
              <a:t>have</a:t>
            </a:r>
            <a:r>
              <a:rPr lang="pt-PT" dirty="0"/>
              <a:t> a </a:t>
            </a:r>
            <a:r>
              <a:rPr lang="pt-PT" dirty="0" err="1"/>
              <a:t>better</a:t>
            </a:r>
            <a:r>
              <a:rPr lang="pt-PT" dirty="0"/>
              <a:t> </a:t>
            </a:r>
            <a:r>
              <a:rPr lang="pt-PT" dirty="0" err="1"/>
              <a:t>detection</a:t>
            </a:r>
            <a:r>
              <a:rPr lang="pt-PT" dirty="0"/>
              <a:t>. </a:t>
            </a:r>
            <a:r>
              <a:rPr lang="pt-PT" dirty="0" err="1"/>
              <a:t>It</a:t>
            </a:r>
            <a:r>
              <a:rPr lang="pt-PT" dirty="0"/>
              <a:t> </a:t>
            </a:r>
            <a:r>
              <a:rPr lang="pt-PT" dirty="0" err="1"/>
              <a:t>was</a:t>
            </a:r>
            <a:r>
              <a:rPr lang="pt-PT" dirty="0"/>
              <a:t> </a:t>
            </a:r>
            <a:r>
              <a:rPr lang="pt-PT" dirty="0" err="1"/>
              <a:t>tested</a:t>
            </a:r>
            <a:r>
              <a:rPr lang="pt-PT" dirty="0"/>
              <a:t> </a:t>
            </a:r>
            <a:r>
              <a:rPr lang="pt-PT" dirty="0" err="1"/>
              <a:t>with</a:t>
            </a:r>
            <a:r>
              <a:rPr lang="pt-PT" dirty="0"/>
              <a:t> </a:t>
            </a:r>
            <a:r>
              <a:rPr lang="pt-PT" dirty="0" err="1"/>
              <a:t>the</a:t>
            </a:r>
            <a:r>
              <a:rPr lang="pt-PT" dirty="0"/>
              <a:t> </a:t>
            </a:r>
            <a:r>
              <a:rPr lang="pt-PT" dirty="0" err="1"/>
              <a:t>Symbol</a:t>
            </a:r>
            <a:r>
              <a:rPr lang="pt-PT" dirty="0"/>
              <a:t> </a:t>
            </a:r>
            <a:r>
              <a:rPr lang="pt-PT" dirty="0" err="1"/>
              <a:t>part</a:t>
            </a:r>
            <a:r>
              <a:rPr lang="pt-PT" dirty="0"/>
              <a:t>.</a:t>
            </a:r>
          </a:p>
        </p:txBody>
      </p:sp>
      <p:sp>
        <p:nvSpPr>
          <p:cNvPr id="5" name="TextBox 4">
            <a:extLst>
              <a:ext uri="{FF2B5EF4-FFF2-40B4-BE49-F238E27FC236}">
                <a16:creationId xmlns:a16="http://schemas.microsoft.com/office/drawing/2014/main" id="{D2159621-9370-424E-2299-B9E4020B7D07}"/>
              </a:ext>
            </a:extLst>
          </p:cNvPr>
          <p:cNvSpPr txBox="1"/>
          <p:nvPr/>
        </p:nvSpPr>
        <p:spPr>
          <a:xfrm>
            <a:off x="6638448" y="3808032"/>
            <a:ext cx="4935843" cy="1200329"/>
          </a:xfrm>
          <a:prstGeom prst="rect">
            <a:avLst/>
          </a:prstGeom>
          <a:noFill/>
        </p:spPr>
        <p:txBody>
          <a:bodyPr wrap="square" rtlCol="0">
            <a:spAutoFit/>
          </a:bodyPr>
          <a:lstStyle/>
          <a:p>
            <a:pPr marL="285750" indent="-285750">
              <a:buFont typeface="Arial" panose="020B0604020202020204" pitchFamily="34" charset="0"/>
              <a:buChar char="•"/>
            </a:pPr>
            <a:r>
              <a:rPr lang="pt-PT" dirty="0" err="1"/>
              <a:t>The</a:t>
            </a:r>
            <a:r>
              <a:rPr lang="pt-PT" dirty="0"/>
              <a:t> </a:t>
            </a:r>
            <a:r>
              <a:rPr lang="pt-PT" dirty="0" err="1"/>
              <a:t>Perfomance</a:t>
            </a:r>
            <a:r>
              <a:rPr lang="pt-PT" dirty="0"/>
              <a:t> </a:t>
            </a:r>
            <a:r>
              <a:rPr lang="pt-PT" dirty="0" err="1"/>
              <a:t>Result</a:t>
            </a:r>
            <a:r>
              <a:rPr lang="pt-PT" dirty="0"/>
              <a:t> </a:t>
            </a:r>
            <a:r>
              <a:rPr lang="pt-PT" dirty="0" err="1"/>
              <a:t>was</a:t>
            </a:r>
            <a:r>
              <a:rPr lang="pt-PT" dirty="0"/>
              <a:t> </a:t>
            </a:r>
            <a:r>
              <a:rPr lang="pt-PT" dirty="0" err="1"/>
              <a:t>the</a:t>
            </a:r>
            <a:r>
              <a:rPr lang="pt-PT" dirty="0"/>
              <a:t> </a:t>
            </a:r>
            <a:r>
              <a:rPr lang="pt-PT" dirty="0" err="1"/>
              <a:t>best</a:t>
            </a:r>
            <a:r>
              <a:rPr lang="pt-PT" dirty="0"/>
              <a:t> </a:t>
            </a:r>
            <a:r>
              <a:rPr lang="pt-PT" dirty="0" err="1"/>
              <a:t>so</a:t>
            </a:r>
            <a:r>
              <a:rPr lang="pt-PT" dirty="0"/>
              <a:t> </a:t>
            </a:r>
            <a:r>
              <a:rPr lang="pt-PT" dirty="0" err="1"/>
              <a:t>far</a:t>
            </a:r>
            <a:r>
              <a:rPr lang="pt-PT" dirty="0"/>
              <a:t>.</a:t>
            </a:r>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r>
              <a:rPr lang="pt-PT" dirty="0" err="1"/>
              <a:t>It</a:t>
            </a:r>
            <a:r>
              <a:rPr lang="pt-PT" dirty="0"/>
              <a:t> </a:t>
            </a:r>
            <a:r>
              <a:rPr lang="pt-PT" dirty="0" err="1"/>
              <a:t>was</a:t>
            </a:r>
            <a:r>
              <a:rPr lang="pt-PT" dirty="0"/>
              <a:t> </a:t>
            </a:r>
            <a:r>
              <a:rPr lang="pt-PT" dirty="0" err="1"/>
              <a:t>the</a:t>
            </a:r>
            <a:r>
              <a:rPr lang="pt-PT" dirty="0"/>
              <a:t> </a:t>
            </a:r>
            <a:r>
              <a:rPr lang="pt-PT" dirty="0" err="1"/>
              <a:t>model</a:t>
            </a:r>
            <a:r>
              <a:rPr lang="pt-PT" dirty="0"/>
              <a:t> </a:t>
            </a:r>
            <a:r>
              <a:rPr lang="pt-PT" dirty="0" err="1"/>
              <a:t>with</a:t>
            </a:r>
            <a:r>
              <a:rPr lang="pt-PT" dirty="0"/>
              <a:t> </a:t>
            </a:r>
            <a:r>
              <a:rPr lang="pt-PT" dirty="0" err="1"/>
              <a:t>better</a:t>
            </a:r>
            <a:r>
              <a:rPr lang="pt-PT" dirty="0"/>
              <a:t> % </a:t>
            </a:r>
            <a:r>
              <a:rPr lang="pt-PT" dirty="0" err="1"/>
              <a:t>of</a:t>
            </a:r>
            <a:r>
              <a:rPr lang="pt-PT" dirty="0"/>
              <a:t> </a:t>
            </a:r>
            <a:r>
              <a:rPr lang="pt-PT" dirty="0" err="1"/>
              <a:t>detections</a:t>
            </a:r>
            <a:r>
              <a:rPr lang="pt-PT" dirty="0"/>
              <a:t>.</a:t>
            </a:r>
          </a:p>
        </p:txBody>
      </p:sp>
      <p:pic>
        <p:nvPicPr>
          <p:cNvPr id="6" name="Picture 5" descr="A stack of green plastic crates&#10;&#10;Description automatically generated">
            <a:extLst>
              <a:ext uri="{FF2B5EF4-FFF2-40B4-BE49-F238E27FC236}">
                <a16:creationId xmlns:a16="http://schemas.microsoft.com/office/drawing/2014/main" id="{9BB8E6CC-43E0-0C81-1719-BA9A09008DBA}"/>
              </a:ext>
            </a:extLst>
          </p:cNvPr>
          <p:cNvPicPr>
            <a:picLocks noChangeAspect="1"/>
          </p:cNvPicPr>
          <p:nvPr/>
        </p:nvPicPr>
        <p:blipFill>
          <a:blip r:embed="rId3"/>
          <a:stretch>
            <a:fillRect/>
          </a:stretch>
        </p:blipFill>
        <p:spPr>
          <a:xfrm>
            <a:off x="7068344" y="1341879"/>
            <a:ext cx="4202270" cy="1993898"/>
          </a:xfrm>
          <a:prstGeom prst="rect">
            <a:avLst/>
          </a:prstGeom>
        </p:spPr>
      </p:pic>
      <p:pic>
        <p:nvPicPr>
          <p:cNvPr id="7" name="Picture 6" descr="A screenshot of a test&#10;&#10;Description automatically generated">
            <a:extLst>
              <a:ext uri="{FF2B5EF4-FFF2-40B4-BE49-F238E27FC236}">
                <a16:creationId xmlns:a16="http://schemas.microsoft.com/office/drawing/2014/main" id="{6B26231C-9E55-413F-4513-4F2E3934A0EC}"/>
              </a:ext>
            </a:extLst>
          </p:cNvPr>
          <p:cNvPicPr>
            <a:picLocks noChangeAspect="1"/>
          </p:cNvPicPr>
          <p:nvPr/>
        </p:nvPicPr>
        <p:blipFill>
          <a:blip r:embed="rId4"/>
          <a:stretch>
            <a:fillRect/>
          </a:stretch>
        </p:blipFill>
        <p:spPr>
          <a:xfrm>
            <a:off x="4641445" y="3283125"/>
            <a:ext cx="1367819" cy="1747069"/>
          </a:xfrm>
          <a:prstGeom prst="rect">
            <a:avLst/>
          </a:prstGeom>
        </p:spPr>
      </p:pic>
      <p:pic>
        <p:nvPicPr>
          <p:cNvPr id="8" name="Picture 7" descr="A stack of green crates&#10;&#10;Description automatically generated">
            <a:extLst>
              <a:ext uri="{FF2B5EF4-FFF2-40B4-BE49-F238E27FC236}">
                <a16:creationId xmlns:a16="http://schemas.microsoft.com/office/drawing/2014/main" id="{E1AB2042-E58E-1C95-A0CD-E7499496AEB4}"/>
              </a:ext>
            </a:extLst>
          </p:cNvPr>
          <p:cNvPicPr>
            <a:picLocks noChangeAspect="1"/>
          </p:cNvPicPr>
          <p:nvPr/>
        </p:nvPicPr>
        <p:blipFill>
          <a:blip r:embed="rId5"/>
          <a:stretch>
            <a:fillRect/>
          </a:stretch>
        </p:blipFill>
        <p:spPr>
          <a:xfrm>
            <a:off x="2334850" y="4962554"/>
            <a:ext cx="1602395" cy="798182"/>
          </a:xfrm>
          <a:prstGeom prst="rect">
            <a:avLst/>
          </a:prstGeom>
        </p:spPr>
      </p:pic>
      <p:pic>
        <p:nvPicPr>
          <p:cNvPr id="10" name="Picture 9" descr="A stack of green plastic crates&#10;&#10;Description automatically generated">
            <a:extLst>
              <a:ext uri="{FF2B5EF4-FFF2-40B4-BE49-F238E27FC236}">
                <a16:creationId xmlns:a16="http://schemas.microsoft.com/office/drawing/2014/main" id="{DA25F7E1-617C-BF75-B400-3B336E9664BE}"/>
              </a:ext>
            </a:extLst>
          </p:cNvPr>
          <p:cNvPicPr>
            <a:picLocks noChangeAspect="1"/>
          </p:cNvPicPr>
          <p:nvPr/>
        </p:nvPicPr>
        <p:blipFill>
          <a:blip r:embed="rId6"/>
          <a:stretch>
            <a:fillRect/>
          </a:stretch>
        </p:blipFill>
        <p:spPr>
          <a:xfrm>
            <a:off x="3978175" y="4891971"/>
            <a:ext cx="1863585" cy="868905"/>
          </a:xfrm>
          <a:prstGeom prst="rect">
            <a:avLst/>
          </a:prstGeom>
        </p:spPr>
      </p:pic>
      <p:pic>
        <p:nvPicPr>
          <p:cNvPr id="11" name="Picture 10" descr="A green and blue crates on wheels&#10;&#10;Description automatically generated">
            <a:extLst>
              <a:ext uri="{FF2B5EF4-FFF2-40B4-BE49-F238E27FC236}">
                <a16:creationId xmlns:a16="http://schemas.microsoft.com/office/drawing/2014/main" id="{567CE52A-9889-A090-CFD3-00249EDE4A1B}"/>
              </a:ext>
            </a:extLst>
          </p:cNvPr>
          <p:cNvPicPr>
            <a:picLocks noChangeAspect="1"/>
          </p:cNvPicPr>
          <p:nvPr/>
        </p:nvPicPr>
        <p:blipFill>
          <a:blip r:embed="rId7"/>
          <a:stretch>
            <a:fillRect/>
          </a:stretch>
        </p:blipFill>
        <p:spPr>
          <a:xfrm>
            <a:off x="2334634" y="3058921"/>
            <a:ext cx="1897700" cy="1632407"/>
          </a:xfrm>
          <a:prstGeom prst="rect">
            <a:avLst/>
          </a:prstGeom>
        </p:spPr>
      </p:pic>
      <p:pic>
        <p:nvPicPr>
          <p:cNvPr id="12" name="Picture 11" descr="A stack of green crates&#10;&#10;Description automatically generated">
            <a:extLst>
              <a:ext uri="{FF2B5EF4-FFF2-40B4-BE49-F238E27FC236}">
                <a16:creationId xmlns:a16="http://schemas.microsoft.com/office/drawing/2014/main" id="{F23BF0DB-F679-53A9-3BAD-ED9EA6FB5FF5}"/>
              </a:ext>
            </a:extLst>
          </p:cNvPr>
          <p:cNvPicPr>
            <a:picLocks noChangeAspect="1"/>
          </p:cNvPicPr>
          <p:nvPr/>
        </p:nvPicPr>
        <p:blipFill>
          <a:blip r:embed="rId8"/>
          <a:stretch>
            <a:fillRect/>
          </a:stretch>
        </p:blipFill>
        <p:spPr>
          <a:xfrm>
            <a:off x="235273" y="3336308"/>
            <a:ext cx="1830914" cy="2362899"/>
          </a:xfrm>
          <a:prstGeom prst="rect">
            <a:avLst/>
          </a:prstGeom>
        </p:spPr>
      </p:pic>
      <p:pic>
        <p:nvPicPr>
          <p:cNvPr id="13" name="Picture 12" descr="A stack of green crates&#10;&#10;Description automatically generated">
            <a:extLst>
              <a:ext uri="{FF2B5EF4-FFF2-40B4-BE49-F238E27FC236}">
                <a16:creationId xmlns:a16="http://schemas.microsoft.com/office/drawing/2014/main" id="{A3FC2ADC-25A3-62CE-EFEC-FD8B49CED490}"/>
              </a:ext>
            </a:extLst>
          </p:cNvPr>
          <p:cNvPicPr>
            <a:picLocks noChangeAspect="1"/>
          </p:cNvPicPr>
          <p:nvPr/>
        </p:nvPicPr>
        <p:blipFill>
          <a:blip r:embed="rId5"/>
          <a:stretch>
            <a:fillRect/>
          </a:stretch>
        </p:blipFill>
        <p:spPr>
          <a:xfrm>
            <a:off x="2352779" y="4935658"/>
            <a:ext cx="1602395" cy="1007209"/>
          </a:xfrm>
          <a:prstGeom prst="rect">
            <a:avLst/>
          </a:prstGeom>
        </p:spPr>
      </p:pic>
      <p:pic>
        <p:nvPicPr>
          <p:cNvPr id="14" name="Picture 13" descr="A stack of green plastic crates&#10;&#10;Description automatically generated">
            <a:extLst>
              <a:ext uri="{FF2B5EF4-FFF2-40B4-BE49-F238E27FC236}">
                <a16:creationId xmlns:a16="http://schemas.microsoft.com/office/drawing/2014/main" id="{9EF3761F-D117-D529-6096-602BF476EC92}"/>
              </a:ext>
            </a:extLst>
          </p:cNvPr>
          <p:cNvPicPr>
            <a:picLocks noChangeAspect="1"/>
          </p:cNvPicPr>
          <p:nvPr/>
        </p:nvPicPr>
        <p:blipFill>
          <a:blip r:embed="rId6"/>
          <a:stretch>
            <a:fillRect/>
          </a:stretch>
        </p:blipFill>
        <p:spPr>
          <a:xfrm>
            <a:off x="3996104" y="4865076"/>
            <a:ext cx="1863585" cy="1096453"/>
          </a:xfrm>
          <a:prstGeom prst="rect">
            <a:avLst/>
          </a:prstGeom>
        </p:spPr>
      </p:pic>
      <p:pic>
        <p:nvPicPr>
          <p:cNvPr id="15" name="Picture 14" descr="A green and blue crates on wheels&#10;&#10;Description automatically generated">
            <a:extLst>
              <a:ext uri="{FF2B5EF4-FFF2-40B4-BE49-F238E27FC236}">
                <a16:creationId xmlns:a16="http://schemas.microsoft.com/office/drawing/2014/main" id="{9DD74BF4-87B5-0621-5CC0-0933DB5B3732}"/>
              </a:ext>
            </a:extLst>
          </p:cNvPr>
          <p:cNvPicPr>
            <a:picLocks noChangeAspect="1"/>
          </p:cNvPicPr>
          <p:nvPr/>
        </p:nvPicPr>
        <p:blipFill>
          <a:blip r:embed="rId7"/>
          <a:stretch>
            <a:fillRect/>
          </a:stretch>
        </p:blipFill>
        <p:spPr>
          <a:xfrm>
            <a:off x="2352563" y="3032026"/>
            <a:ext cx="1897700" cy="2059900"/>
          </a:xfrm>
          <a:prstGeom prst="rect">
            <a:avLst/>
          </a:prstGeom>
        </p:spPr>
      </p:pic>
      <p:pic>
        <p:nvPicPr>
          <p:cNvPr id="16" name="Picture 15" descr="A stack of green crates&#10;&#10;Description automatically generated">
            <a:extLst>
              <a:ext uri="{FF2B5EF4-FFF2-40B4-BE49-F238E27FC236}">
                <a16:creationId xmlns:a16="http://schemas.microsoft.com/office/drawing/2014/main" id="{CC4B0361-826E-22FE-BD04-C6B49F3E0F71}"/>
              </a:ext>
            </a:extLst>
          </p:cNvPr>
          <p:cNvPicPr>
            <a:picLocks noChangeAspect="1"/>
          </p:cNvPicPr>
          <p:nvPr/>
        </p:nvPicPr>
        <p:blipFill>
          <a:blip r:embed="rId8"/>
          <a:stretch>
            <a:fillRect/>
          </a:stretch>
        </p:blipFill>
        <p:spPr>
          <a:xfrm>
            <a:off x="253202" y="3309413"/>
            <a:ext cx="1830914" cy="2981693"/>
          </a:xfrm>
          <a:prstGeom prst="rect">
            <a:avLst/>
          </a:prstGeom>
        </p:spPr>
      </p:pic>
    </p:spTree>
    <p:extLst>
      <p:ext uri="{BB962C8B-B14F-4D97-AF65-F5344CB8AC3E}">
        <p14:creationId xmlns:p14="http://schemas.microsoft.com/office/powerpoint/2010/main" val="341795832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27</a:t>
            </a:fld>
            <a:endParaRPr lang="en-GB"/>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itle 1">
            <a:extLst>
              <a:ext uri="{FF2B5EF4-FFF2-40B4-BE49-F238E27FC236}">
                <a16:creationId xmlns:a16="http://schemas.microsoft.com/office/drawing/2014/main" id="{9C01E6AA-306B-CD1B-460E-310C1AB797A6}"/>
              </a:ext>
            </a:extLst>
          </p:cNvPr>
          <p:cNvSpPr>
            <a:spLocks noGrp="1"/>
          </p:cNvSpPr>
          <p:nvPr>
            <p:ph type="title"/>
          </p:nvPr>
        </p:nvSpPr>
        <p:spPr>
          <a:xfrm>
            <a:off x="862449" y="-105149"/>
            <a:ext cx="11091600" cy="1332000"/>
          </a:xfrm>
        </p:spPr>
        <p:txBody>
          <a:bodyPr/>
          <a:lstStyle/>
          <a:p>
            <a:r>
              <a:rPr lang="en-US" dirty="0"/>
              <a:t>6. Box Detection Cropped Left Corner</a:t>
            </a:r>
          </a:p>
        </p:txBody>
      </p:sp>
      <p:sp>
        <p:nvSpPr>
          <p:cNvPr id="3" name="TextBox 2">
            <a:extLst>
              <a:ext uri="{FF2B5EF4-FFF2-40B4-BE49-F238E27FC236}">
                <a16:creationId xmlns:a16="http://schemas.microsoft.com/office/drawing/2014/main" id="{44758DE5-AA4C-4D1B-0BC8-7DB9E4C80DE9}"/>
              </a:ext>
            </a:extLst>
          </p:cNvPr>
          <p:cNvSpPr txBox="1"/>
          <p:nvPr/>
        </p:nvSpPr>
        <p:spPr>
          <a:xfrm>
            <a:off x="969184" y="1291454"/>
            <a:ext cx="5595936" cy="45903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PT" dirty="0" err="1"/>
              <a:t>Cropped</a:t>
            </a:r>
            <a:r>
              <a:rPr lang="pt-PT" dirty="0"/>
              <a:t> </a:t>
            </a:r>
            <a:r>
              <a:rPr lang="pt-PT" dirty="0" err="1"/>
              <a:t>images</a:t>
            </a:r>
            <a:r>
              <a:rPr lang="pt-PT" dirty="0"/>
              <a:t> </a:t>
            </a:r>
            <a:r>
              <a:rPr lang="pt-PT" dirty="0" err="1"/>
              <a:t>showing</a:t>
            </a:r>
            <a:r>
              <a:rPr lang="pt-PT" dirty="0"/>
              <a:t> </a:t>
            </a:r>
            <a:r>
              <a:rPr lang="pt-PT" dirty="0" err="1"/>
              <a:t>all</a:t>
            </a:r>
            <a:r>
              <a:rPr lang="pt-PT" dirty="0"/>
              <a:t> </a:t>
            </a:r>
            <a:r>
              <a:rPr lang="pt-PT" dirty="0" err="1"/>
              <a:t>stack</a:t>
            </a:r>
            <a:r>
              <a:rPr lang="pt-PT" dirty="0"/>
              <a:t>.</a:t>
            </a:r>
          </a:p>
        </p:txBody>
      </p:sp>
      <p:sp>
        <p:nvSpPr>
          <p:cNvPr id="5" name="TextBox 4">
            <a:extLst>
              <a:ext uri="{FF2B5EF4-FFF2-40B4-BE49-F238E27FC236}">
                <a16:creationId xmlns:a16="http://schemas.microsoft.com/office/drawing/2014/main" id="{F580D0BF-3914-0EF1-5F62-E2B3F2BA17A1}"/>
              </a:ext>
            </a:extLst>
          </p:cNvPr>
          <p:cNvSpPr txBox="1"/>
          <p:nvPr/>
        </p:nvSpPr>
        <p:spPr>
          <a:xfrm>
            <a:off x="7256157" y="3999136"/>
            <a:ext cx="4935843" cy="8745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PT" dirty="0" err="1"/>
              <a:t>The</a:t>
            </a:r>
            <a:r>
              <a:rPr lang="pt-PT" dirty="0"/>
              <a:t> </a:t>
            </a:r>
            <a:r>
              <a:rPr lang="pt-PT" dirty="0" err="1"/>
              <a:t>Perfomance</a:t>
            </a:r>
            <a:r>
              <a:rPr lang="pt-PT" dirty="0"/>
              <a:t> </a:t>
            </a:r>
            <a:r>
              <a:rPr lang="pt-PT" dirty="0" err="1"/>
              <a:t>Result</a:t>
            </a:r>
            <a:r>
              <a:rPr lang="pt-PT" dirty="0"/>
              <a:t> </a:t>
            </a:r>
            <a:r>
              <a:rPr lang="pt-PT" dirty="0" err="1"/>
              <a:t>was</a:t>
            </a:r>
            <a:r>
              <a:rPr lang="pt-PT" dirty="0"/>
              <a:t> 23.</a:t>
            </a:r>
          </a:p>
          <a:p>
            <a:pPr marL="285750" indent="-285750">
              <a:lnSpc>
                <a:spcPct val="150000"/>
              </a:lnSpc>
              <a:buFont typeface="Arial" panose="020B0604020202020204" pitchFamily="34" charset="0"/>
              <a:buChar char="•"/>
            </a:pPr>
            <a:r>
              <a:rPr lang="pt-PT" dirty="0"/>
              <a:t>Some </a:t>
            </a:r>
            <a:r>
              <a:rPr lang="pt-PT" dirty="0" err="1"/>
              <a:t>missing</a:t>
            </a:r>
            <a:r>
              <a:rPr lang="pt-PT" dirty="0"/>
              <a:t> </a:t>
            </a:r>
            <a:r>
              <a:rPr lang="pt-PT" dirty="0" err="1"/>
              <a:t>and</a:t>
            </a:r>
            <a:r>
              <a:rPr lang="pt-PT" dirty="0"/>
              <a:t> </a:t>
            </a:r>
            <a:r>
              <a:rPr lang="pt-PT" dirty="0" err="1"/>
              <a:t>overlapping</a:t>
            </a:r>
            <a:r>
              <a:rPr lang="pt-PT" dirty="0"/>
              <a:t> </a:t>
            </a:r>
            <a:r>
              <a:rPr lang="pt-PT" dirty="0" err="1"/>
              <a:t>detections</a:t>
            </a:r>
            <a:r>
              <a:rPr lang="pt-PT" dirty="0"/>
              <a:t>.</a:t>
            </a:r>
          </a:p>
        </p:txBody>
      </p:sp>
      <p:pic>
        <p:nvPicPr>
          <p:cNvPr id="6" name="Picture 5" descr="A stack of green plastic crates&#10;&#10;Description automatically generated">
            <a:extLst>
              <a:ext uri="{FF2B5EF4-FFF2-40B4-BE49-F238E27FC236}">
                <a16:creationId xmlns:a16="http://schemas.microsoft.com/office/drawing/2014/main" id="{0307FBFD-F0A6-DFB5-29FF-824425FCA96A}"/>
              </a:ext>
            </a:extLst>
          </p:cNvPr>
          <p:cNvPicPr>
            <a:picLocks noChangeAspect="1"/>
          </p:cNvPicPr>
          <p:nvPr/>
        </p:nvPicPr>
        <p:blipFill>
          <a:blip r:embed="rId3"/>
          <a:stretch>
            <a:fillRect/>
          </a:stretch>
        </p:blipFill>
        <p:spPr>
          <a:xfrm>
            <a:off x="7601387" y="771611"/>
            <a:ext cx="3063002" cy="272386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991416E-91B2-3F1E-8519-844A2283EA23}"/>
              </a:ext>
            </a:extLst>
          </p:cNvPr>
          <p:cNvPicPr>
            <a:picLocks noChangeAspect="1"/>
          </p:cNvPicPr>
          <p:nvPr/>
        </p:nvPicPr>
        <p:blipFill>
          <a:blip r:embed="rId4"/>
          <a:stretch>
            <a:fillRect/>
          </a:stretch>
        </p:blipFill>
        <p:spPr>
          <a:xfrm>
            <a:off x="5044323" y="4440264"/>
            <a:ext cx="1638989" cy="1295733"/>
          </a:xfrm>
          <a:prstGeom prst="rect">
            <a:avLst/>
          </a:prstGeom>
        </p:spPr>
      </p:pic>
      <p:pic>
        <p:nvPicPr>
          <p:cNvPr id="8" name="Picture 7" descr="A stack of green plastic crates&#10;&#10;Description automatically generated">
            <a:extLst>
              <a:ext uri="{FF2B5EF4-FFF2-40B4-BE49-F238E27FC236}">
                <a16:creationId xmlns:a16="http://schemas.microsoft.com/office/drawing/2014/main" id="{7EB20AF4-33E9-2D42-0782-65F4348B69CB}"/>
              </a:ext>
            </a:extLst>
          </p:cNvPr>
          <p:cNvPicPr>
            <a:picLocks noChangeAspect="1"/>
          </p:cNvPicPr>
          <p:nvPr/>
        </p:nvPicPr>
        <p:blipFill>
          <a:blip r:embed="rId5"/>
          <a:stretch>
            <a:fillRect/>
          </a:stretch>
        </p:blipFill>
        <p:spPr>
          <a:xfrm>
            <a:off x="508787" y="3093709"/>
            <a:ext cx="1837500" cy="2541001"/>
          </a:xfrm>
          <a:prstGeom prst="rect">
            <a:avLst/>
          </a:prstGeom>
        </p:spPr>
      </p:pic>
      <p:pic>
        <p:nvPicPr>
          <p:cNvPr id="10" name="Picture 9" descr="A stack of green plastic crates&#10;&#10;Description automatically generated">
            <a:extLst>
              <a:ext uri="{FF2B5EF4-FFF2-40B4-BE49-F238E27FC236}">
                <a16:creationId xmlns:a16="http://schemas.microsoft.com/office/drawing/2014/main" id="{A3C7B5AB-C332-ACBC-26B5-E334C747D544}"/>
              </a:ext>
            </a:extLst>
          </p:cNvPr>
          <p:cNvPicPr>
            <a:picLocks noChangeAspect="1"/>
          </p:cNvPicPr>
          <p:nvPr/>
        </p:nvPicPr>
        <p:blipFill>
          <a:blip r:embed="rId6"/>
          <a:stretch>
            <a:fillRect/>
          </a:stretch>
        </p:blipFill>
        <p:spPr>
          <a:xfrm>
            <a:off x="2612954" y="4470143"/>
            <a:ext cx="2115565" cy="1123652"/>
          </a:xfrm>
          <a:prstGeom prst="rect">
            <a:avLst/>
          </a:prstGeom>
        </p:spPr>
      </p:pic>
      <p:pic>
        <p:nvPicPr>
          <p:cNvPr id="11" name="Picture 10" descr="A stack of green plastic crates&#10;&#10;Description automatically generated">
            <a:extLst>
              <a:ext uri="{FF2B5EF4-FFF2-40B4-BE49-F238E27FC236}">
                <a16:creationId xmlns:a16="http://schemas.microsoft.com/office/drawing/2014/main" id="{718D9368-3456-BECE-7CED-26AD5174D843}"/>
              </a:ext>
            </a:extLst>
          </p:cNvPr>
          <p:cNvPicPr>
            <a:picLocks noChangeAspect="1"/>
          </p:cNvPicPr>
          <p:nvPr/>
        </p:nvPicPr>
        <p:blipFill>
          <a:blip r:embed="rId7"/>
          <a:stretch>
            <a:fillRect/>
          </a:stretch>
        </p:blipFill>
        <p:spPr>
          <a:xfrm>
            <a:off x="2434274" y="2873210"/>
            <a:ext cx="2787079" cy="1490999"/>
          </a:xfrm>
          <a:prstGeom prst="rect">
            <a:avLst/>
          </a:prstGeom>
        </p:spPr>
      </p:pic>
    </p:spTree>
    <p:extLst>
      <p:ext uri="{BB962C8B-B14F-4D97-AF65-F5344CB8AC3E}">
        <p14:creationId xmlns:p14="http://schemas.microsoft.com/office/powerpoint/2010/main" val="1644395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28</a:t>
            </a:fld>
            <a:endParaRPr lang="en-GB"/>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itle 1">
            <a:extLst>
              <a:ext uri="{FF2B5EF4-FFF2-40B4-BE49-F238E27FC236}">
                <a16:creationId xmlns:a16="http://schemas.microsoft.com/office/drawing/2014/main" id="{3F4C3A6E-57DE-F4BB-3B0F-EE75259B76BB}"/>
              </a:ext>
            </a:extLst>
          </p:cNvPr>
          <p:cNvSpPr>
            <a:spLocks noGrp="1"/>
          </p:cNvSpPr>
          <p:nvPr>
            <p:ph type="title"/>
          </p:nvPr>
        </p:nvSpPr>
        <p:spPr>
          <a:xfrm>
            <a:off x="517593" y="-167902"/>
            <a:ext cx="11091600" cy="1332000"/>
          </a:xfrm>
        </p:spPr>
        <p:txBody>
          <a:bodyPr/>
          <a:lstStyle/>
          <a:p>
            <a:r>
              <a:rPr lang="en-US" dirty="0"/>
              <a:t>7. Box Detection Cropped Center</a:t>
            </a:r>
          </a:p>
        </p:txBody>
      </p:sp>
      <p:sp>
        <p:nvSpPr>
          <p:cNvPr id="3" name="TextBox 2">
            <a:extLst>
              <a:ext uri="{FF2B5EF4-FFF2-40B4-BE49-F238E27FC236}">
                <a16:creationId xmlns:a16="http://schemas.microsoft.com/office/drawing/2014/main" id="{EAD9E661-2F30-A6ED-D805-78A49921AD2D}"/>
              </a:ext>
            </a:extLst>
          </p:cNvPr>
          <p:cNvSpPr txBox="1"/>
          <p:nvPr/>
        </p:nvSpPr>
        <p:spPr>
          <a:xfrm>
            <a:off x="624328" y="1228701"/>
            <a:ext cx="5595936" cy="129003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PT" dirty="0"/>
              <a:t>In </a:t>
            </a:r>
            <a:r>
              <a:rPr lang="pt-PT" dirty="0" err="1"/>
              <a:t>this</a:t>
            </a:r>
            <a:r>
              <a:rPr lang="pt-PT" dirty="0"/>
              <a:t> </a:t>
            </a:r>
            <a:r>
              <a:rPr lang="pt-PT" dirty="0" err="1"/>
              <a:t>model</a:t>
            </a:r>
            <a:r>
              <a:rPr lang="pt-PT" dirty="0"/>
              <a:t> </a:t>
            </a:r>
            <a:r>
              <a:rPr lang="pt-PT" dirty="0" err="1"/>
              <a:t>was</a:t>
            </a:r>
            <a:r>
              <a:rPr lang="pt-PT" dirty="0"/>
              <a:t> </a:t>
            </a:r>
            <a:r>
              <a:rPr lang="pt-PT" dirty="0" err="1"/>
              <a:t>used</a:t>
            </a:r>
            <a:r>
              <a:rPr lang="pt-PT" dirty="0"/>
              <a:t> a </a:t>
            </a:r>
            <a:r>
              <a:rPr lang="pt-PT" dirty="0" err="1"/>
              <a:t>mix</a:t>
            </a:r>
            <a:r>
              <a:rPr lang="pt-PT" dirty="0"/>
              <a:t> </a:t>
            </a:r>
            <a:r>
              <a:rPr lang="pt-PT" dirty="0" err="1"/>
              <a:t>of</a:t>
            </a:r>
            <a:r>
              <a:rPr lang="pt-PT" dirty="0"/>
              <a:t> </a:t>
            </a:r>
            <a:r>
              <a:rPr lang="pt-PT" dirty="0" err="1"/>
              <a:t>cropped</a:t>
            </a:r>
            <a:r>
              <a:rPr lang="pt-PT" dirty="0"/>
              <a:t> </a:t>
            </a:r>
            <a:r>
              <a:rPr lang="pt-PT" dirty="0" err="1"/>
              <a:t>images</a:t>
            </a:r>
            <a:r>
              <a:rPr lang="pt-PT" dirty="0"/>
              <a:t> </a:t>
            </a:r>
            <a:r>
              <a:rPr lang="pt-PT" dirty="0" err="1"/>
              <a:t>enhancing</a:t>
            </a:r>
            <a:r>
              <a:rPr lang="pt-PT" dirty="0"/>
              <a:t> </a:t>
            </a:r>
            <a:r>
              <a:rPr lang="pt-PT" dirty="0" err="1"/>
              <a:t>the</a:t>
            </a:r>
            <a:r>
              <a:rPr lang="pt-PT" dirty="0"/>
              <a:t> </a:t>
            </a:r>
            <a:r>
              <a:rPr lang="pt-PT" dirty="0" err="1"/>
              <a:t>stack</a:t>
            </a:r>
            <a:r>
              <a:rPr lang="pt-PT" dirty="0"/>
              <a:t> </a:t>
            </a:r>
            <a:r>
              <a:rPr lang="pt-PT" dirty="0" err="1"/>
              <a:t>and</a:t>
            </a:r>
            <a:r>
              <a:rPr lang="pt-PT" dirty="0"/>
              <a:t> </a:t>
            </a:r>
            <a:r>
              <a:rPr lang="pt-PT" dirty="0" err="1"/>
              <a:t>others</a:t>
            </a:r>
            <a:r>
              <a:rPr lang="pt-PT" dirty="0"/>
              <a:t> </a:t>
            </a:r>
            <a:r>
              <a:rPr lang="pt-PT" dirty="0" err="1"/>
              <a:t>with</a:t>
            </a:r>
            <a:r>
              <a:rPr lang="pt-PT" dirty="0"/>
              <a:t> some </a:t>
            </a:r>
            <a:r>
              <a:rPr lang="pt-PT" dirty="0" err="1"/>
              <a:t>parts</a:t>
            </a:r>
            <a:r>
              <a:rPr lang="pt-PT" dirty="0"/>
              <a:t> </a:t>
            </a:r>
            <a:r>
              <a:rPr lang="pt-PT" dirty="0" err="1"/>
              <a:t>of</a:t>
            </a:r>
            <a:r>
              <a:rPr lang="pt-PT" dirty="0"/>
              <a:t> </a:t>
            </a:r>
            <a:r>
              <a:rPr lang="pt-PT" dirty="0" err="1"/>
              <a:t>the</a:t>
            </a:r>
            <a:r>
              <a:rPr lang="pt-PT" dirty="0"/>
              <a:t> </a:t>
            </a:r>
            <a:r>
              <a:rPr lang="pt-PT" dirty="0" err="1"/>
              <a:t>stack</a:t>
            </a:r>
            <a:r>
              <a:rPr lang="pt-PT" dirty="0"/>
              <a:t> </a:t>
            </a:r>
            <a:r>
              <a:rPr lang="pt-PT" dirty="0" err="1"/>
              <a:t>and</a:t>
            </a:r>
            <a:r>
              <a:rPr lang="pt-PT" dirty="0"/>
              <a:t> </a:t>
            </a:r>
            <a:r>
              <a:rPr lang="pt-PT" dirty="0" err="1"/>
              <a:t>was</a:t>
            </a:r>
            <a:r>
              <a:rPr lang="pt-PT" dirty="0"/>
              <a:t> </a:t>
            </a:r>
            <a:r>
              <a:rPr lang="pt-PT" dirty="0" err="1"/>
              <a:t>selected</a:t>
            </a:r>
            <a:r>
              <a:rPr lang="pt-PT" dirty="0"/>
              <a:t> </a:t>
            </a:r>
            <a:r>
              <a:rPr lang="pt-PT" dirty="0" err="1"/>
              <a:t>the</a:t>
            </a:r>
            <a:r>
              <a:rPr lang="pt-PT" dirty="0"/>
              <a:t> </a:t>
            </a:r>
            <a:r>
              <a:rPr lang="pt-PT" dirty="0" err="1"/>
              <a:t>center</a:t>
            </a:r>
            <a:r>
              <a:rPr lang="pt-PT" dirty="0"/>
              <a:t> </a:t>
            </a:r>
            <a:r>
              <a:rPr lang="pt-PT" dirty="0" err="1"/>
              <a:t>of</a:t>
            </a:r>
            <a:r>
              <a:rPr lang="pt-PT" dirty="0"/>
              <a:t> box. </a:t>
            </a:r>
          </a:p>
        </p:txBody>
      </p:sp>
      <p:sp>
        <p:nvSpPr>
          <p:cNvPr id="5" name="TextBox 4">
            <a:extLst>
              <a:ext uri="{FF2B5EF4-FFF2-40B4-BE49-F238E27FC236}">
                <a16:creationId xmlns:a16="http://schemas.microsoft.com/office/drawing/2014/main" id="{3E4F342A-ABEA-0BEC-FF02-6E5FDFF3A02B}"/>
              </a:ext>
            </a:extLst>
          </p:cNvPr>
          <p:cNvSpPr txBox="1"/>
          <p:nvPr/>
        </p:nvSpPr>
        <p:spPr>
          <a:xfrm>
            <a:off x="7256157" y="3199034"/>
            <a:ext cx="4935843" cy="25365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PT" dirty="0" err="1"/>
              <a:t>The</a:t>
            </a:r>
            <a:r>
              <a:rPr lang="pt-PT" dirty="0"/>
              <a:t> </a:t>
            </a:r>
            <a:r>
              <a:rPr lang="pt-PT" dirty="0" err="1"/>
              <a:t>Perfomance</a:t>
            </a:r>
            <a:r>
              <a:rPr lang="pt-PT" dirty="0"/>
              <a:t> </a:t>
            </a:r>
            <a:r>
              <a:rPr lang="pt-PT" dirty="0" err="1"/>
              <a:t>Result</a:t>
            </a:r>
            <a:r>
              <a:rPr lang="pt-PT" dirty="0"/>
              <a:t> </a:t>
            </a:r>
            <a:r>
              <a:rPr lang="pt-PT" dirty="0" err="1"/>
              <a:t>was</a:t>
            </a:r>
            <a:r>
              <a:rPr lang="pt-PT" dirty="0"/>
              <a:t> </a:t>
            </a:r>
            <a:r>
              <a:rPr lang="pt-PT" dirty="0" err="1"/>
              <a:t>lower</a:t>
            </a:r>
            <a:r>
              <a:rPr lang="pt-PT" dirty="0"/>
              <a:t> </a:t>
            </a:r>
            <a:r>
              <a:rPr lang="pt-PT" dirty="0" err="1"/>
              <a:t>than</a:t>
            </a:r>
            <a:r>
              <a:rPr lang="pt-PT" dirty="0"/>
              <a:t> </a:t>
            </a:r>
            <a:r>
              <a:rPr lang="pt-PT" dirty="0" err="1"/>
              <a:t>expected</a:t>
            </a:r>
            <a:r>
              <a:rPr lang="pt-PT" dirty="0"/>
              <a:t>.</a:t>
            </a:r>
          </a:p>
          <a:p>
            <a:pPr marL="285750" indent="-285750">
              <a:lnSpc>
                <a:spcPct val="150000"/>
              </a:lnSpc>
              <a:buFont typeface="Arial" panose="020B0604020202020204" pitchFamily="34" charset="0"/>
              <a:buChar char="•"/>
            </a:pPr>
            <a:r>
              <a:rPr lang="pt-PT" dirty="0" err="1"/>
              <a:t>There</a:t>
            </a:r>
            <a:r>
              <a:rPr lang="pt-PT" dirty="0"/>
              <a:t> </a:t>
            </a:r>
            <a:r>
              <a:rPr lang="pt-PT" dirty="0" err="1"/>
              <a:t>was</a:t>
            </a:r>
            <a:r>
              <a:rPr lang="pt-PT" dirty="0"/>
              <a:t> </a:t>
            </a:r>
            <a:r>
              <a:rPr lang="pt-PT" dirty="0" err="1"/>
              <a:t>high</a:t>
            </a:r>
            <a:r>
              <a:rPr lang="pt-PT" dirty="0"/>
              <a:t> </a:t>
            </a:r>
            <a:r>
              <a:rPr lang="pt-PT" dirty="0" err="1"/>
              <a:t>hopes</a:t>
            </a:r>
            <a:r>
              <a:rPr lang="pt-PT" dirty="0"/>
              <a:t> </a:t>
            </a:r>
            <a:r>
              <a:rPr lang="pt-PT" dirty="0" err="1"/>
              <a:t>on</a:t>
            </a:r>
            <a:r>
              <a:rPr lang="pt-PT" dirty="0"/>
              <a:t> </a:t>
            </a:r>
            <a:r>
              <a:rPr lang="pt-PT" dirty="0" err="1"/>
              <a:t>this</a:t>
            </a:r>
            <a:r>
              <a:rPr lang="pt-PT" dirty="0"/>
              <a:t> </a:t>
            </a:r>
            <a:r>
              <a:rPr lang="pt-PT" dirty="0" err="1"/>
              <a:t>model</a:t>
            </a:r>
            <a:r>
              <a:rPr lang="pt-PT" dirty="0"/>
              <a:t> </a:t>
            </a:r>
            <a:r>
              <a:rPr lang="pt-PT" dirty="0" err="1"/>
              <a:t>since</a:t>
            </a:r>
            <a:r>
              <a:rPr lang="pt-PT" dirty="0"/>
              <a:t> </a:t>
            </a:r>
            <a:r>
              <a:rPr lang="pt-PT" dirty="0" err="1"/>
              <a:t>it</a:t>
            </a:r>
            <a:r>
              <a:rPr lang="pt-PT" dirty="0"/>
              <a:t> </a:t>
            </a:r>
            <a:r>
              <a:rPr lang="pt-PT" dirty="0" err="1"/>
              <a:t>took</a:t>
            </a:r>
            <a:r>
              <a:rPr lang="pt-PT" dirty="0"/>
              <a:t> a </a:t>
            </a:r>
            <a:r>
              <a:rPr lang="pt-PT" dirty="0" err="1"/>
              <a:t>lot</a:t>
            </a:r>
            <a:r>
              <a:rPr lang="pt-PT" dirty="0"/>
              <a:t> </a:t>
            </a:r>
            <a:r>
              <a:rPr lang="pt-PT" dirty="0" err="1"/>
              <a:t>of</a:t>
            </a:r>
            <a:r>
              <a:rPr lang="pt-PT" dirty="0"/>
              <a:t> </a:t>
            </a:r>
            <a:r>
              <a:rPr lang="pt-PT" dirty="0" err="1"/>
              <a:t>selections</a:t>
            </a:r>
            <a:r>
              <a:rPr lang="pt-PT" dirty="0"/>
              <a:t> </a:t>
            </a:r>
            <a:r>
              <a:rPr lang="pt-PT" dirty="0" err="1"/>
              <a:t>and</a:t>
            </a:r>
            <a:r>
              <a:rPr lang="pt-PT" dirty="0"/>
              <a:t> </a:t>
            </a:r>
            <a:r>
              <a:rPr lang="pt-PT" dirty="0" err="1"/>
              <a:t>each</a:t>
            </a:r>
            <a:r>
              <a:rPr lang="pt-PT" dirty="0"/>
              <a:t> </a:t>
            </a:r>
            <a:r>
              <a:rPr lang="pt-PT" dirty="0" err="1"/>
              <a:t>one</a:t>
            </a:r>
            <a:r>
              <a:rPr lang="pt-PT" dirty="0"/>
              <a:t> </a:t>
            </a:r>
            <a:r>
              <a:rPr lang="pt-PT" dirty="0" err="1"/>
              <a:t>being</a:t>
            </a:r>
            <a:r>
              <a:rPr lang="pt-PT" dirty="0"/>
              <a:t> precise.</a:t>
            </a:r>
          </a:p>
          <a:p>
            <a:pPr marL="285750" indent="-285750">
              <a:lnSpc>
                <a:spcPct val="150000"/>
              </a:lnSpc>
              <a:buFont typeface="Arial" panose="020B0604020202020204" pitchFamily="34" charset="0"/>
              <a:buChar char="•"/>
            </a:pPr>
            <a:r>
              <a:rPr lang="pt-PT" dirty="0" err="1"/>
              <a:t>Still</a:t>
            </a:r>
            <a:r>
              <a:rPr lang="pt-PT" dirty="0"/>
              <a:t> </a:t>
            </a:r>
            <a:r>
              <a:rPr lang="pt-PT" dirty="0" err="1"/>
              <a:t>gave</a:t>
            </a:r>
            <a:r>
              <a:rPr lang="pt-PT" dirty="0"/>
              <a:t> a </a:t>
            </a:r>
            <a:r>
              <a:rPr lang="pt-PT" dirty="0" err="1"/>
              <a:t>lot</a:t>
            </a:r>
            <a:r>
              <a:rPr lang="pt-PT" dirty="0"/>
              <a:t> </a:t>
            </a:r>
            <a:r>
              <a:rPr lang="pt-PT" dirty="0" err="1"/>
              <a:t>of</a:t>
            </a:r>
            <a:r>
              <a:rPr lang="pt-PT" dirty="0"/>
              <a:t> </a:t>
            </a:r>
            <a:r>
              <a:rPr lang="pt-PT" dirty="0" err="1"/>
              <a:t>missing</a:t>
            </a:r>
            <a:r>
              <a:rPr lang="pt-PT" dirty="0"/>
              <a:t> </a:t>
            </a:r>
            <a:r>
              <a:rPr lang="pt-PT" dirty="0" err="1"/>
              <a:t>detections</a:t>
            </a:r>
            <a:r>
              <a:rPr lang="pt-PT" dirty="0"/>
              <a:t>.</a:t>
            </a:r>
          </a:p>
        </p:txBody>
      </p:sp>
      <p:pic>
        <p:nvPicPr>
          <p:cNvPr id="6" name="Picture 5" descr="A stack of green crates&#10;&#10;Description automatically generated">
            <a:extLst>
              <a:ext uri="{FF2B5EF4-FFF2-40B4-BE49-F238E27FC236}">
                <a16:creationId xmlns:a16="http://schemas.microsoft.com/office/drawing/2014/main" id="{AC28423B-5E15-B62B-BD41-62B54850C0BC}"/>
              </a:ext>
            </a:extLst>
          </p:cNvPr>
          <p:cNvPicPr>
            <a:picLocks noChangeAspect="1"/>
          </p:cNvPicPr>
          <p:nvPr/>
        </p:nvPicPr>
        <p:blipFill>
          <a:blip r:embed="rId3"/>
          <a:stretch>
            <a:fillRect/>
          </a:stretch>
        </p:blipFill>
        <p:spPr>
          <a:xfrm>
            <a:off x="7287223" y="948489"/>
            <a:ext cx="2023324" cy="1999543"/>
          </a:xfrm>
          <a:prstGeom prst="rect">
            <a:avLst/>
          </a:prstGeom>
        </p:spPr>
      </p:pic>
      <p:pic>
        <p:nvPicPr>
          <p:cNvPr id="7" name="Picture 6" descr="A screenshot of a survey&#10;&#10;Description automatically generated">
            <a:extLst>
              <a:ext uri="{FF2B5EF4-FFF2-40B4-BE49-F238E27FC236}">
                <a16:creationId xmlns:a16="http://schemas.microsoft.com/office/drawing/2014/main" id="{B8D2F845-1D02-6C47-5079-A45FE53CF057}"/>
              </a:ext>
            </a:extLst>
          </p:cNvPr>
          <p:cNvPicPr>
            <a:picLocks noChangeAspect="1"/>
          </p:cNvPicPr>
          <p:nvPr/>
        </p:nvPicPr>
        <p:blipFill>
          <a:blip r:embed="rId4"/>
          <a:stretch>
            <a:fillRect/>
          </a:stretch>
        </p:blipFill>
        <p:spPr>
          <a:xfrm>
            <a:off x="5776839" y="3777040"/>
            <a:ext cx="1310436" cy="1574189"/>
          </a:xfrm>
          <a:prstGeom prst="rect">
            <a:avLst/>
          </a:prstGeom>
        </p:spPr>
      </p:pic>
      <p:pic>
        <p:nvPicPr>
          <p:cNvPr id="8" name="Picture 7" descr="A stack of green plastic crates&#10;&#10;Description automatically generated">
            <a:extLst>
              <a:ext uri="{FF2B5EF4-FFF2-40B4-BE49-F238E27FC236}">
                <a16:creationId xmlns:a16="http://schemas.microsoft.com/office/drawing/2014/main" id="{5D787614-0F40-259A-473E-2ECCC4FF168B}"/>
              </a:ext>
            </a:extLst>
          </p:cNvPr>
          <p:cNvPicPr>
            <a:picLocks noChangeAspect="1"/>
          </p:cNvPicPr>
          <p:nvPr/>
        </p:nvPicPr>
        <p:blipFill>
          <a:blip r:embed="rId5"/>
          <a:stretch>
            <a:fillRect/>
          </a:stretch>
        </p:blipFill>
        <p:spPr>
          <a:xfrm>
            <a:off x="507147" y="3104042"/>
            <a:ext cx="1401492" cy="2311014"/>
          </a:xfrm>
          <a:prstGeom prst="rect">
            <a:avLst/>
          </a:prstGeom>
        </p:spPr>
      </p:pic>
      <p:pic>
        <p:nvPicPr>
          <p:cNvPr id="10" name="Picture 9" descr="A stack of green plastic crates&#10;&#10;Description automatically generated">
            <a:extLst>
              <a:ext uri="{FF2B5EF4-FFF2-40B4-BE49-F238E27FC236}">
                <a16:creationId xmlns:a16="http://schemas.microsoft.com/office/drawing/2014/main" id="{CF01BD8E-3C6C-AB90-5ADB-DB8ACAFF4EAA}"/>
              </a:ext>
            </a:extLst>
          </p:cNvPr>
          <p:cNvPicPr>
            <a:picLocks noChangeAspect="1"/>
          </p:cNvPicPr>
          <p:nvPr/>
        </p:nvPicPr>
        <p:blipFill>
          <a:blip r:embed="rId6"/>
          <a:stretch>
            <a:fillRect/>
          </a:stretch>
        </p:blipFill>
        <p:spPr>
          <a:xfrm>
            <a:off x="2062485" y="3361322"/>
            <a:ext cx="1359811" cy="2053734"/>
          </a:xfrm>
          <a:prstGeom prst="rect">
            <a:avLst/>
          </a:prstGeom>
        </p:spPr>
      </p:pic>
      <p:pic>
        <p:nvPicPr>
          <p:cNvPr id="11" name="Picture 10" descr="A stack of green plastic crates&#10;&#10;Description automatically generated">
            <a:extLst>
              <a:ext uri="{FF2B5EF4-FFF2-40B4-BE49-F238E27FC236}">
                <a16:creationId xmlns:a16="http://schemas.microsoft.com/office/drawing/2014/main" id="{E28FC3B6-F0FB-99D5-0029-8C64AA7F9635}"/>
              </a:ext>
            </a:extLst>
          </p:cNvPr>
          <p:cNvPicPr>
            <a:picLocks noChangeAspect="1"/>
          </p:cNvPicPr>
          <p:nvPr/>
        </p:nvPicPr>
        <p:blipFill>
          <a:blip r:embed="rId7"/>
          <a:stretch>
            <a:fillRect/>
          </a:stretch>
        </p:blipFill>
        <p:spPr>
          <a:xfrm>
            <a:off x="3814018" y="3938587"/>
            <a:ext cx="1457482" cy="1574189"/>
          </a:xfrm>
          <a:prstGeom prst="rect">
            <a:avLst/>
          </a:prstGeom>
        </p:spPr>
      </p:pic>
      <p:pic>
        <p:nvPicPr>
          <p:cNvPr id="12" name="Picture 11" descr="A stack of green crates&#10;&#10;Description automatically generated">
            <a:extLst>
              <a:ext uri="{FF2B5EF4-FFF2-40B4-BE49-F238E27FC236}">
                <a16:creationId xmlns:a16="http://schemas.microsoft.com/office/drawing/2014/main" id="{0346250B-15CA-FF3B-9DB3-53FE84F56FF3}"/>
              </a:ext>
            </a:extLst>
          </p:cNvPr>
          <p:cNvPicPr>
            <a:picLocks noChangeAspect="1"/>
          </p:cNvPicPr>
          <p:nvPr/>
        </p:nvPicPr>
        <p:blipFill>
          <a:blip r:embed="rId8"/>
          <a:stretch>
            <a:fillRect/>
          </a:stretch>
        </p:blipFill>
        <p:spPr>
          <a:xfrm>
            <a:off x="3565740" y="2796525"/>
            <a:ext cx="2023323" cy="1082829"/>
          </a:xfrm>
          <a:prstGeom prst="rect">
            <a:avLst/>
          </a:prstGeom>
        </p:spPr>
      </p:pic>
    </p:spTree>
    <p:extLst>
      <p:ext uri="{BB962C8B-B14F-4D97-AF65-F5344CB8AC3E}">
        <p14:creationId xmlns:p14="http://schemas.microsoft.com/office/powerpoint/2010/main" val="351892390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29</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a:xfrm>
            <a:off x="510667" y="177519"/>
            <a:ext cx="10249069" cy="847085"/>
          </a:xfrm>
        </p:spPr>
        <p:txBody>
          <a:bodyPr/>
          <a:lstStyle/>
          <a:p>
            <a:r>
              <a:rPr lang="en-US" dirty="0"/>
              <a:t>Model Evaluation</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extBox 4">
            <a:extLst>
              <a:ext uri="{FF2B5EF4-FFF2-40B4-BE49-F238E27FC236}">
                <a16:creationId xmlns:a16="http://schemas.microsoft.com/office/drawing/2014/main" id="{E39C1FF9-6596-A069-2FDE-33E391E01D0D}"/>
              </a:ext>
            </a:extLst>
          </p:cNvPr>
          <p:cNvSpPr txBox="1"/>
          <p:nvPr/>
        </p:nvSpPr>
        <p:spPr>
          <a:xfrm>
            <a:off x="510667" y="965543"/>
            <a:ext cx="7292805" cy="4384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Models with better results: 5, 6, 7, 8.</a:t>
            </a:r>
          </a:p>
          <a:p>
            <a:pPr marL="285750" indent="-285750">
              <a:buSzPct val="100000"/>
              <a:buBlip>
                <a:blip r:embed="rId2"/>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Each training took approximately 10 to 20 minutes.</a:t>
            </a:r>
          </a:p>
          <a:p>
            <a:pPr marL="285750" indent="-285750">
              <a:buSzPct val="100000"/>
              <a:buBlip>
                <a:blip r:embed="rId2"/>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The approach chosen for further development and testing was the Model 5 - </a:t>
            </a:r>
            <a:r>
              <a:rPr kumimoji="0" lang="pt-PT" sz="1400" b="0" i="0" u="none" strike="noStrike" cap="none" spc="0" normalizeH="0" baseline="0" dirty="0">
                <a:ln>
                  <a:noFill/>
                </a:ln>
                <a:solidFill>
                  <a:srgbClr val="000F68"/>
                </a:solidFill>
                <a:effectLst/>
                <a:uFillTx/>
                <a:latin typeface="+mn-lt"/>
                <a:ea typeface="+mn-ea"/>
                <a:cs typeface="+mn-cs"/>
                <a:sym typeface="Helvetica"/>
              </a:rPr>
              <a:t>Box </a:t>
            </a:r>
            <a:r>
              <a:rPr kumimoji="0" lang="pt-PT" sz="1400" b="0" i="0" u="none" strike="noStrike" cap="none" spc="0" normalizeH="0" baseline="0" dirty="0" err="1">
                <a:ln>
                  <a:noFill/>
                </a:ln>
                <a:solidFill>
                  <a:srgbClr val="000F68"/>
                </a:solidFill>
                <a:effectLst/>
                <a:uFillTx/>
                <a:latin typeface="+mn-lt"/>
                <a:ea typeface="+mn-ea"/>
                <a:cs typeface="+mn-cs"/>
                <a:sym typeface="Helvetica"/>
              </a:rPr>
              <a:t>Detection</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with</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Image</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Parts</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Symbol</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Letter</a:t>
            </a:r>
            <a:r>
              <a:rPr kumimoji="0" lang="pt-PT" sz="1400" b="0" i="0" u="none" strike="noStrike" cap="none" spc="0" normalizeH="0" baseline="0" dirty="0">
                <a:ln>
                  <a:noFill/>
                </a:ln>
                <a:solidFill>
                  <a:srgbClr val="000F68"/>
                </a:solidFill>
                <a:effectLst/>
                <a:uFillTx/>
                <a:latin typeface="+mn-lt"/>
                <a:ea typeface="+mn-ea"/>
                <a:cs typeface="+mn-cs"/>
                <a:sym typeface="Helvetica"/>
              </a:rPr>
              <a:t>.</a:t>
            </a: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400" b="1"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r>
              <a:rPr lang="en-US" sz="1400" b="1" dirty="0">
                <a:latin typeface="Arial" panose="020B0604020202020204" pitchFamily="34" charset="0"/>
                <a:cs typeface="Arial" panose="020B0604020202020204" pitchFamily="34" charset="0"/>
              </a:rPr>
              <a:t>Recommendations based on results:</a:t>
            </a: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lvl="3"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Box stack fit to image.</a:t>
            </a:r>
          </a:p>
          <a:p>
            <a:pPr marL="285750" indent="-285750">
              <a:buSzPct val="100000"/>
              <a:buBlip>
                <a:blip r:embed="rId2"/>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High number of images and tag selections.</a:t>
            </a:r>
          </a:p>
          <a:p>
            <a:pPr marL="285750" indent="-285750">
              <a:buSzPct val="100000"/>
              <a:buBlip>
                <a:blip r:embed="rId2"/>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Patterns with lot of details can confuse the model, so selecting a simple distinguishable part is the best choice.</a:t>
            </a:r>
          </a:p>
          <a:p>
            <a:pPr marL="285750" indent="-285750">
              <a:buSzPct val="100000"/>
              <a:buBlip>
                <a:blip r:embed="rId2"/>
              </a:buBlip>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AFE3D0E-DEAF-9104-28D7-802C299904EA}"/>
              </a:ext>
            </a:extLst>
          </p:cNvPr>
          <p:cNvSpPr txBox="1"/>
          <p:nvPr/>
        </p:nvSpPr>
        <p:spPr>
          <a:xfrm>
            <a:off x="8424908" y="5230483"/>
            <a:ext cx="2667567" cy="238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pt-PT" sz="1400" b="0" i="0" u="none" strike="noStrike" cap="none" spc="0" normalizeH="0" baseline="0" dirty="0">
                <a:ln>
                  <a:noFill/>
                </a:ln>
                <a:solidFill>
                  <a:srgbClr val="000F68"/>
                </a:solidFill>
                <a:effectLst/>
                <a:uFillTx/>
                <a:latin typeface="+mn-lt"/>
                <a:ea typeface="+mn-ea"/>
                <a:cs typeface="+mn-cs"/>
                <a:sym typeface="Helvetica"/>
              </a:rPr>
              <a:t>Box </a:t>
            </a:r>
            <a:r>
              <a:rPr kumimoji="0" lang="pt-PT" sz="1400" b="0" i="0" u="none" strike="noStrike" cap="none" spc="0" normalizeH="0" baseline="0" dirty="0" err="1">
                <a:ln>
                  <a:noFill/>
                </a:ln>
                <a:solidFill>
                  <a:srgbClr val="000F68"/>
                </a:solidFill>
                <a:effectLst/>
                <a:uFillTx/>
                <a:latin typeface="+mn-lt"/>
                <a:ea typeface="+mn-ea"/>
                <a:cs typeface="+mn-cs"/>
                <a:sym typeface="Helvetica"/>
              </a:rPr>
              <a:t>Detection</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with</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Image</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Parts</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Symbol</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Letter</a:t>
            </a:r>
            <a:endParaRPr kumimoji="0" lang="pt-PT" sz="1400" b="0" i="0" u="none" strike="noStrike" cap="none" spc="0" normalizeH="0" baseline="0" dirty="0">
              <a:ln>
                <a:noFill/>
              </a:ln>
              <a:solidFill>
                <a:srgbClr val="000F68"/>
              </a:solidFill>
              <a:effectLst/>
              <a:uFillTx/>
              <a:latin typeface="+mn-lt"/>
              <a:ea typeface="+mn-ea"/>
              <a:cs typeface="+mn-cs"/>
              <a:sym typeface="Helvetica"/>
            </a:endParaRPr>
          </a:p>
        </p:txBody>
      </p:sp>
      <p:pic>
        <p:nvPicPr>
          <p:cNvPr id="6" name="Picture 5" descr="A stack of green crates&#10;&#10;Description automatically generated">
            <a:extLst>
              <a:ext uri="{FF2B5EF4-FFF2-40B4-BE49-F238E27FC236}">
                <a16:creationId xmlns:a16="http://schemas.microsoft.com/office/drawing/2014/main" id="{F250E0A9-D0E5-F96E-2000-747A78C7C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909" y="1188918"/>
            <a:ext cx="2667566" cy="4041564"/>
          </a:xfrm>
          <a:prstGeom prst="rect">
            <a:avLst/>
          </a:prstGeom>
        </p:spPr>
      </p:pic>
    </p:spTree>
    <p:extLst>
      <p:ext uri="{BB962C8B-B14F-4D97-AF65-F5344CB8AC3E}">
        <p14:creationId xmlns:p14="http://schemas.microsoft.com/office/powerpoint/2010/main" val="17130965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51CD7-3F7C-4A94-AB72-E5BDEE06EFC6}"/>
              </a:ext>
            </a:extLst>
          </p:cNvPr>
          <p:cNvSpPr>
            <a:spLocks noGrp="1"/>
          </p:cNvSpPr>
          <p:nvPr>
            <p:ph type="sldNum" sz="quarter" idx="2"/>
          </p:nvPr>
        </p:nvSpPr>
        <p:spPr/>
        <p:txBody>
          <a:bodyPr/>
          <a:lstStyle/>
          <a:p>
            <a:fld id="{86CB4B4D-7CA3-9044-876B-883B54F8677D}" type="slidenum">
              <a:rPr lang="en-GB" smtClean="0"/>
              <a:t>3</a:t>
            </a:fld>
            <a:endParaRPr lang="en-GB"/>
          </a:p>
        </p:txBody>
      </p:sp>
      <p:sp>
        <p:nvSpPr>
          <p:cNvPr id="3" name="Text Placeholder 2">
            <a:extLst>
              <a:ext uri="{FF2B5EF4-FFF2-40B4-BE49-F238E27FC236}">
                <a16:creationId xmlns:a16="http://schemas.microsoft.com/office/drawing/2014/main" id="{F4F5DB53-EF8B-0C02-E742-E67E9A7CF766}"/>
              </a:ext>
            </a:extLst>
          </p:cNvPr>
          <p:cNvSpPr>
            <a:spLocks noGrp="1"/>
          </p:cNvSpPr>
          <p:nvPr>
            <p:ph type="body" sz="quarter" idx="12"/>
          </p:nvPr>
        </p:nvSpPr>
        <p:spPr/>
        <p:txBody>
          <a:bodyPr/>
          <a:lstStyle/>
          <a:p>
            <a:r>
              <a:rPr lang="en-US" dirty="0"/>
              <a:t>Context and Objectives</a:t>
            </a:r>
          </a:p>
        </p:txBody>
      </p:sp>
      <p:sp>
        <p:nvSpPr>
          <p:cNvPr id="4" name="Text Placeholder 3">
            <a:extLst>
              <a:ext uri="{FF2B5EF4-FFF2-40B4-BE49-F238E27FC236}">
                <a16:creationId xmlns:a16="http://schemas.microsoft.com/office/drawing/2014/main" id="{C3BC9294-CB6F-40CD-9E12-1952A863AA11}"/>
              </a:ext>
            </a:extLst>
          </p:cNvPr>
          <p:cNvSpPr>
            <a:spLocks noGrp="1"/>
          </p:cNvSpPr>
          <p:nvPr>
            <p:ph type="body" sz="quarter" idx="13"/>
          </p:nvPr>
        </p:nvSpPr>
        <p:spPr/>
        <p:txBody>
          <a:bodyPr/>
          <a:lstStyle/>
          <a:p>
            <a:r>
              <a:rPr lang="en-US" dirty="0"/>
              <a:t>Scope of Work</a:t>
            </a:r>
          </a:p>
        </p:txBody>
      </p:sp>
    </p:spTree>
    <p:extLst>
      <p:ext uri="{BB962C8B-B14F-4D97-AF65-F5344CB8AC3E}">
        <p14:creationId xmlns:p14="http://schemas.microsoft.com/office/powerpoint/2010/main" val="148783251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30</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a:xfrm>
            <a:off x="510667" y="177519"/>
            <a:ext cx="10249069" cy="847085"/>
          </a:xfrm>
        </p:spPr>
        <p:txBody>
          <a:bodyPr/>
          <a:lstStyle/>
          <a:p>
            <a:r>
              <a:rPr lang="en-US" dirty="0"/>
              <a:t>Model Evolution and Testing</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extBox 4">
            <a:extLst>
              <a:ext uri="{FF2B5EF4-FFF2-40B4-BE49-F238E27FC236}">
                <a16:creationId xmlns:a16="http://schemas.microsoft.com/office/drawing/2014/main" id="{E39C1FF9-6596-A069-2FDE-33E391E01D0D}"/>
              </a:ext>
            </a:extLst>
          </p:cNvPr>
          <p:cNvSpPr txBox="1"/>
          <p:nvPr/>
        </p:nvSpPr>
        <p:spPr>
          <a:xfrm>
            <a:off x="510667" y="1024603"/>
            <a:ext cx="10901406" cy="5062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Metrics:</a:t>
            </a:r>
          </a:p>
          <a:p>
            <a:pPr>
              <a:buSzPct val="100000"/>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	</a:t>
            </a: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	“Out of all the positive predictions we made, how many were true?”</a:t>
            </a: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	“Out of all the data points that should be predicted as true, how many did we correctly predict as true?”</a:t>
            </a:r>
          </a:p>
          <a:p>
            <a:pPr>
              <a:buSzPct val="100000"/>
              <a:defRPr>
                <a:latin typeface="PolySans Neutral"/>
                <a:ea typeface="PolySans Neutral"/>
                <a:cs typeface="PolySans Neutral"/>
                <a:sym typeface="PolySans Neutral"/>
              </a:defRPr>
            </a:pPr>
            <a:endParaRPr lang="en-US" sz="12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endParaRPr lang="en-US" sz="12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endParaRPr lang="en-US" sz="12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r>
              <a:rPr lang="en-US" sz="1200" dirty="0">
                <a:latin typeface="Arial" panose="020B0604020202020204" pitchFamily="34" charset="0"/>
                <a:cs typeface="Arial" panose="020B0604020202020204" pitchFamily="34" charset="0"/>
              </a:rPr>
              <a:t>	</a:t>
            </a:r>
          </a:p>
          <a:p>
            <a:pPr>
              <a:buSzPct val="100000"/>
              <a:defRPr>
                <a:latin typeface="PolySans Neutral"/>
                <a:ea typeface="PolySans Neutral"/>
                <a:cs typeface="PolySans Neutral"/>
                <a:sym typeface="PolySans Neutral"/>
              </a:defRPr>
            </a:pPr>
            <a:r>
              <a:rPr lang="en-US" sz="12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Combination of Precision and Recall</a:t>
            </a:r>
          </a:p>
          <a:p>
            <a:pPr>
              <a:buSzPct val="100000"/>
              <a:defRPr>
                <a:latin typeface="PolySans Neutral"/>
                <a:ea typeface="PolySans Neutral"/>
                <a:cs typeface="PolySans Neutral"/>
                <a:sym typeface="PolySans Neutral"/>
              </a:defRPr>
            </a:pPr>
            <a:r>
              <a:rPr lang="en-US" sz="1200" dirty="0">
                <a:latin typeface="Arial" panose="020B0604020202020204" pitchFamily="34" charset="0"/>
                <a:cs typeface="Arial" panose="020B0604020202020204" pitchFamily="34" charset="0"/>
              </a:rPr>
              <a:t>	</a:t>
            </a:r>
          </a:p>
          <a:p>
            <a:pPr>
              <a:buSzPct val="100000"/>
              <a:defRPr>
                <a:latin typeface="PolySans Neutral"/>
                <a:ea typeface="PolySans Neutral"/>
                <a:cs typeface="PolySans Neutral"/>
                <a:sym typeface="PolySans Neutral"/>
              </a:defRPr>
            </a:pPr>
            <a:endParaRPr lang="en-US" sz="1200" dirty="0">
              <a:latin typeface="Arial" panose="020B0604020202020204" pitchFamily="34" charset="0"/>
              <a:cs typeface="Arial" panose="020B0604020202020204" pitchFamily="34" charset="0"/>
            </a:endParaRPr>
          </a:p>
          <a:p>
            <a:pPr>
              <a:buSzPct val="100000"/>
              <a:defRPr>
                <a:latin typeface="PolySans Neutral"/>
                <a:ea typeface="PolySans Neutral"/>
                <a:cs typeface="PolySans Neutral"/>
                <a:sym typeface="PolySans Neutral"/>
              </a:defRPr>
            </a:pPr>
            <a:endParaRPr lang="en-US" sz="12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I initially chose 5 images for testing but later increased that number to 10. I conducted tests using the model chosen with Microsoft AI Builder.</a:t>
            </a:r>
            <a:endParaRPr lang="en-US" sz="1600" dirty="0">
              <a:latin typeface="Arial" panose="020B0604020202020204" pitchFamily="34" charset="0"/>
              <a:cs typeface="Arial" panose="020B0604020202020204" pitchFamily="34" charset="0"/>
            </a:endParaRPr>
          </a:p>
        </p:txBody>
      </p:sp>
      <p:pic>
        <p:nvPicPr>
          <p:cNvPr id="5" name="Picture 4" descr="A close up of words&#10;&#10;Description automatically generated">
            <a:extLst>
              <a:ext uri="{FF2B5EF4-FFF2-40B4-BE49-F238E27FC236}">
                <a16:creationId xmlns:a16="http://schemas.microsoft.com/office/drawing/2014/main" id="{87734DEF-2BDC-0B71-71E2-3D1B27145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928" y="1701672"/>
            <a:ext cx="3469343" cy="433668"/>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A2A4B9C8-DCEF-13DC-1755-6293345E0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937" y="2664875"/>
            <a:ext cx="3469343" cy="464964"/>
          </a:xfrm>
          <a:prstGeom prst="rect">
            <a:avLst/>
          </a:prstGeom>
        </p:spPr>
      </p:pic>
      <p:pic>
        <p:nvPicPr>
          <p:cNvPr id="12" name="Picture 11" descr="A close-up of black text&#10;&#10;Description automatically generated">
            <a:extLst>
              <a:ext uri="{FF2B5EF4-FFF2-40B4-BE49-F238E27FC236}">
                <a16:creationId xmlns:a16="http://schemas.microsoft.com/office/drawing/2014/main" id="{DF43C4C7-0157-C8E0-9D92-650DE950BC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937" y="3637738"/>
            <a:ext cx="1882590" cy="467402"/>
          </a:xfrm>
          <a:prstGeom prst="rect">
            <a:avLst/>
          </a:prstGeom>
        </p:spPr>
      </p:pic>
    </p:spTree>
    <p:extLst>
      <p:ext uri="{BB962C8B-B14F-4D97-AF65-F5344CB8AC3E}">
        <p14:creationId xmlns:p14="http://schemas.microsoft.com/office/powerpoint/2010/main" val="410432995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31</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a:xfrm>
            <a:off x="510667" y="177519"/>
            <a:ext cx="10249069" cy="847085"/>
          </a:xfrm>
        </p:spPr>
        <p:txBody>
          <a:bodyPr/>
          <a:lstStyle/>
          <a:p>
            <a:r>
              <a:rPr lang="en-US" dirty="0"/>
              <a:t>Model Evolution and Testing</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extBox 4">
            <a:extLst>
              <a:ext uri="{FF2B5EF4-FFF2-40B4-BE49-F238E27FC236}">
                <a16:creationId xmlns:a16="http://schemas.microsoft.com/office/drawing/2014/main" id="{E39C1FF9-6596-A069-2FDE-33E391E01D0D}"/>
              </a:ext>
            </a:extLst>
          </p:cNvPr>
          <p:cNvSpPr txBox="1"/>
          <p:nvPr/>
        </p:nvSpPr>
        <p:spPr>
          <a:xfrm>
            <a:off x="510667" y="3161054"/>
            <a:ext cx="10901406" cy="19137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It was used the same images for test in the various iterations.</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It was also calculated the respective metrics based on the increment of the number of images and tags.</a:t>
            </a:r>
          </a:p>
          <a:p>
            <a:pPr>
              <a:buSzPct val="100000"/>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lvl="2">
              <a:buSzPct val="100000"/>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3DFE244-16F7-9205-1D89-3534AFE1A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47" y="1706308"/>
            <a:ext cx="11868705" cy="1116398"/>
          </a:xfrm>
          <a:prstGeom prst="rect">
            <a:avLst/>
          </a:prstGeom>
        </p:spPr>
      </p:pic>
    </p:spTree>
    <p:extLst>
      <p:ext uri="{BB962C8B-B14F-4D97-AF65-F5344CB8AC3E}">
        <p14:creationId xmlns:p14="http://schemas.microsoft.com/office/powerpoint/2010/main" val="391787824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32</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a:xfrm>
            <a:off x="510667" y="177519"/>
            <a:ext cx="10249069" cy="847085"/>
          </a:xfrm>
        </p:spPr>
        <p:txBody>
          <a:bodyPr/>
          <a:lstStyle/>
          <a:p>
            <a:r>
              <a:rPr lang="en-US" dirty="0"/>
              <a:t>Images for testing</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pic>
        <p:nvPicPr>
          <p:cNvPr id="6" name="Picture 5" descr="A stack of green plastic crates&#10;&#10;Description automatically generated">
            <a:extLst>
              <a:ext uri="{FF2B5EF4-FFF2-40B4-BE49-F238E27FC236}">
                <a16:creationId xmlns:a16="http://schemas.microsoft.com/office/drawing/2014/main" id="{7440041C-313B-A2A9-9A5B-3EE44E9345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667" y="1134351"/>
            <a:ext cx="2235324" cy="1626604"/>
          </a:xfrm>
          <a:prstGeom prst="rect">
            <a:avLst/>
          </a:prstGeom>
        </p:spPr>
      </p:pic>
      <p:pic>
        <p:nvPicPr>
          <p:cNvPr id="10" name="Picture 9" descr="A stack of green plastic crates&#10;&#10;Description automatically generated">
            <a:extLst>
              <a:ext uri="{FF2B5EF4-FFF2-40B4-BE49-F238E27FC236}">
                <a16:creationId xmlns:a16="http://schemas.microsoft.com/office/drawing/2014/main" id="{E7AAFE67-BC9F-EA76-234A-5A3E320319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7502" y="1134351"/>
            <a:ext cx="2447895" cy="1112525"/>
          </a:xfrm>
          <a:prstGeom prst="rect">
            <a:avLst/>
          </a:prstGeom>
        </p:spPr>
      </p:pic>
      <p:pic>
        <p:nvPicPr>
          <p:cNvPr id="13" name="Picture 12" descr="A stack of green plastic crates&#10;&#10;Description automatically generated">
            <a:extLst>
              <a:ext uri="{FF2B5EF4-FFF2-40B4-BE49-F238E27FC236}">
                <a16:creationId xmlns:a16="http://schemas.microsoft.com/office/drawing/2014/main" id="{F719B65D-A70F-7851-822F-43B0776340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5166" y="1134351"/>
            <a:ext cx="1447501" cy="2028548"/>
          </a:xfrm>
          <a:prstGeom prst="rect">
            <a:avLst/>
          </a:prstGeom>
        </p:spPr>
      </p:pic>
      <p:pic>
        <p:nvPicPr>
          <p:cNvPr id="15" name="Picture 14" descr="A stack of green plastic crates&#10;&#10;Description automatically generated">
            <a:extLst>
              <a:ext uri="{FF2B5EF4-FFF2-40B4-BE49-F238E27FC236}">
                <a16:creationId xmlns:a16="http://schemas.microsoft.com/office/drawing/2014/main" id="{B909DDDB-B5BC-33F8-78B7-ECF723B99D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648" y="1134351"/>
            <a:ext cx="2271793" cy="1673441"/>
          </a:xfrm>
          <a:prstGeom prst="rect">
            <a:avLst/>
          </a:prstGeom>
        </p:spPr>
      </p:pic>
      <p:pic>
        <p:nvPicPr>
          <p:cNvPr id="17" name="Picture 16" descr="A stack of green plastic crates&#10;&#10;Description automatically generated">
            <a:extLst>
              <a:ext uri="{FF2B5EF4-FFF2-40B4-BE49-F238E27FC236}">
                <a16:creationId xmlns:a16="http://schemas.microsoft.com/office/drawing/2014/main" id="{729C9C6F-FE54-CD11-6070-BF577DFA7D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981" y="1128238"/>
            <a:ext cx="1579321" cy="1788850"/>
          </a:xfrm>
          <a:prstGeom prst="rect">
            <a:avLst/>
          </a:prstGeom>
        </p:spPr>
      </p:pic>
      <p:pic>
        <p:nvPicPr>
          <p:cNvPr id="19" name="Picture 18" descr="A stack of green plastic crates&#10;&#10;Description automatically generated">
            <a:extLst>
              <a:ext uri="{FF2B5EF4-FFF2-40B4-BE49-F238E27FC236}">
                <a16:creationId xmlns:a16="http://schemas.microsoft.com/office/drawing/2014/main" id="{0D434989-C923-FE0C-AD48-725EEA3990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379" y="3332991"/>
            <a:ext cx="1606504" cy="2128193"/>
          </a:xfrm>
          <a:prstGeom prst="rect">
            <a:avLst/>
          </a:prstGeom>
        </p:spPr>
      </p:pic>
      <p:pic>
        <p:nvPicPr>
          <p:cNvPr id="21" name="Picture 20" descr="A stack of green crates&#10;&#10;Description automatically generated">
            <a:extLst>
              <a:ext uri="{FF2B5EF4-FFF2-40B4-BE49-F238E27FC236}">
                <a16:creationId xmlns:a16="http://schemas.microsoft.com/office/drawing/2014/main" id="{165D0CA0-D7AE-B4AE-AFE6-87CF11087A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75313" y="3332745"/>
            <a:ext cx="1818128" cy="2471575"/>
          </a:xfrm>
          <a:prstGeom prst="rect">
            <a:avLst/>
          </a:prstGeom>
        </p:spPr>
      </p:pic>
      <p:pic>
        <p:nvPicPr>
          <p:cNvPr id="23" name="Picture 22" descr="A stack of green crates&#10;&#10;Description automatically generated">
            <a:extLst>
              <a:ext uri="{FF2B5EF4-FFF2-40B4-BE49-F238E27FC236}">
                <a16:creationId xmlns:a16="http://schemas.microsoft.com/office/drawing/2014/main" id="{C6637FC3-9F7C-42DA-3A7B-1DB3D01387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24793" y="3332745"/>
            <a:ext cx="1861225" cy="2715072"/>
          </a:xfrm>
          <a:prstGeom prst="rect">
            <a:avLst/>
          </a:prstGeom>
        </p:spPr>
      </p:pic>
      <p:pic>
        <p:nvPicPr>
          <p:cNvPr id="25" name="Picture 24" descr="A stack of green plastic crates&#10;&#10;Description automatically generated">
            <a:extLst>
              <a:ext uri="{FF2B5EF4-FFF2-40B4-BE49-F238E27FC236}">
                <a16:creationId xmlns:a16="http://schemas.microsoft.com/office/drawing/2014/main" id="{4AFAEADC-5CD6-3FE1-2AF1-F59A7BB076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35324" y="3331041"/>
            <a:ext cx="2158136" cy="2856104"/>
          </a:xfrm>
          <a:prstGeom prst="rect">
            <a:avLst/>
          </a:prstGeom>
        </p:spPr>
      </p:pic>
      <p:pic>
        <p:nvPicPr>
          <p:cNvPr id="27" name="Picture 26" descr="A stack of green plastic crates&#10;&#10;Description automatically generated">
            <a:extLst>
              <a:ext uri="{FF2B5EF4-FFF2-40B4-BE49-F238E27FC236}">
                <a16:creationId xmlns:a16="http://schemas.microsoft.com/office/drawing/2014/main" id="{B65FD159-A41B-541C-1800-91BA0C1DA7D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74718" y="3331397"/>
            <a:ext cx="1970035" cy="2474270"/>
          </a:xfrm>
          <a:prstGeom prst="rect">
            <a:avLst/>
          </a:prstGeom>
        </p:spPr>
      </p:pic>
    </p:spTree>
    <p:extLst>
      <p:ext uri="{BB962C8B-B14F-4D97-AF65-F5344CB8AC3E}">
        <p14:creationId xmlns:p14="http://schemas.microsoft.com/office/powerpoint/2010/main" val="342784687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33</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a:xfrm>
            <a:off x="510667" y="177519"/>
            <a:ext cx="10249069" cy="847085"/>
          </a:xfrm>
        </p:spPr>
        <p:txBody>
          <a:bodyPr/>
          <a:lstStyle/>
          <a:p>
            <a:r>
              <a:rPr lang="en-US" dirty="0"/>
              <a:t>Testing Interface</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pic>
        <p:nvPicPr>
          <p:cNvPr id="13" name="Picture 12" descr="A screenshot of a phone&#10;&#10;Description automatically generated">
            <a:extLst>
              <a:ext uri="{FF2B5EF4-FFF2-40B4-BE49-F238E27FC236}">
                <a16:creationId xmlns:a16="http://schemas.microsoft.com/office/drawing/2014/main" id="{4D0CEB6E-B0CB-C0B7-19D8-255485F0A6B5}"/>
              </a:ext>
            </a:extLst>
          </p:cNvPr>
          <p:cNvPicPr>
            <a:picLocks noChangeAspect="1"/>
          </p:cNvPicPr>
          <p:nvPr/>
        </p:nvPicPr>
        <p:blipFill>
          <a:blip r:embed="rId3"/>
          <a:stretch>
            <a:fillRect/>
          </a:stretch>
        </p:blipFill>
        <p:spPr>
          <a:xfrm>
            <a:off x="736773" y="2692371"/>
            <a:ext cx="1374197" cy="96149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338FDB80-2F1A-0D2B-FAF2-2C31CBBAAF8D}"/>
              </a:ext>
            </a:extLst>
          </p:cNvPr>
          <p:cNvPicPr>
            <a:picLocks noChangeAspect="1"/>
          </p:cNvPicPr>
          <p:nvPr/>
        </p:nvPicPr>
        <p:blipFill>
          <a:blip r:embed="rId4"/>
          <a:stretch>
            <a:fillRect/>
          </a:stretch>
        </p:blipFill>
        <p:spPr>
          <a:xfrm>
            <a:off x="2352483" y="2247309"/>
            <a:ext cx="1611404" cy="1851622"/>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2FAFC08-A4E3-5799-5D1F-A5343E612006}"/>
              </a:ext>
            </a:extLst>
          </p:cNvPr>
          <p:cNvPicPr>
            <a:picLocks noChangeAspect="1"/>
          </p:cNvPicPr>
          <p:nvPr/>
        </p:nvPicPr>
        <p:blipFill>
          <a:blip r:embed="rId5"/>
          <a:stretch>
            <a:fillRect/>
          </a:stretch>
        </p:blipFill>
        <p:spPr>
          <a:xfrm>
            <a:off x="5936068" y="1621446"/>
            <a:ext cx="1560033" cy="3382185"/>
          </a:xfrm>
          <a:prstGeom prst="rect">
            <a:avLst/>
          </a:prstGeom>
        </p:spPr>
      </p:pic>
      <p:pic>
        <p:nvPicPr>
          <p:cNvPr id="16" name="Picture 15" descr="A green crate on wheels&#10;&#10;Description automatically generated">
            <a:extLst>
              <a:ext uri="{FF2B5EF4-FFF2-40B4-BE49-F238E27FC236}">
                <a16:creationId xmlns:a16="http://schemas.microsoft.com/office/drawing/2014/main" id="{A54EBB7B-DBE2-B652-A91E-E64997591619}"/>
              </a:ext>
            </a:extLst>
          </p:cNvPr>
          <p:cNvPicPr>
            <a:picLocks noChangeAspect="1"/>
          </p:cNvPicPr>
          <p:nvPr/>
        </p:nvPicPr>
        <p:blipFill>
          <a:blip r:embed="rId6"/>
          <a:stretch>
            <a:fillRect/>
          </a:stretch>
        </p:blipFill>
        <p:spPr>
          <a:xfrm flipH="1">
            <a:off x="7621946" y="1607123"/>
            <a:ext cx="1560031" cy="3382181"/>
          </a:xfrm>
          <a:prstGeom prst="rect">
            <a:avLst/>
          </a:prstGeom>
        </p:spPr>
      </p:pic>
      <p:pic>
        <p:nvPicPr>
          <p:cNvPr id="17" name="Picture 16" descr="A screenshot of a screenshot of a green crate&#10;&#10;Description automatically generated">
            <a:extLst>
              <a:ext uri="{FF2B5EF4-FFF2-40B4-BE49-F238E27FC236}">
                <a16:creationId xmlns:a16="http://schemas.microsoft.com/office/drawing/2014/main" id="{BC11EFFA-2755-FC5F-4318-9511ACC283AE}"/>
              </a:ext>
            </a:extLst>
          </p:cNvPr>
          <p:cNvPicPr>
            <a:picLocks noChangeAspect="1"/>
          </p:cNvPicPr>
          <p:nvPr/>
        </p:nvPicPr>
        <p:blipFill>
          <a:blip r:embed="rId7"/>
          <a:stretch>
            <a:fillRect/>
          </a:stretch>
        </p:blipFill>
        <p:spPr>
          <a:xfrm>
            <a:off x="9514350" y="1654991"/>
            <a:ext cx="1897721" cy="3334313"/>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27A9D4B5-D00C-926F-B90E-E2A03B02108E}"/>
              </a:ext>
            </a:extLst>
          </p:cNvPr>
          <p:cNvPicPr>
            <a:picLocks noChangeAspect="1"/>
          </p:cNvPicPr>
          <p:nvPr/>
        </p:nvPicPr>
        <p:blipFill>
          <a:blip r:embed="rId8"/>
          <a:stretch>
            <a:fillRect/>
          </a:stretch>
        </p:blipFill>
        <p:spPr>
          <a:xfrm>
            <a:off x="4205400" y="1607122"/>
            <a:ext cx="1564481" cy="3391827"/>
          </a:xfrm>
          <a:prstGeom prst="rect">
            <a:avLst/>
          </a:prstGeom>
        </p:spPr>
      </p:pic>
    </p:spTree>
    <p:extLst>
      <p:ext uri="{BB962C8B-B14F-4D97-AF65-F5344CB8AC3E}">
        <p14:creationId xmlns:p14="http://schemas.microsoft.com/office/powerpoint/2010/main" val="371206346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798AB2-5E11-DDB6-FD3E-DA1D87BDB9B4}"/>
              </a:ext>
            </a:extLst>
          </p:cNvPr>
          <p:cNvSpPr txBox="1"/>
          <p:nvPr/>
        </p:nvSpPr>
        <p:spPr>
          <a:xfrm>
            <a:off x="8140313" y="2108082"/>
            <a:ext cx="3587090" cy="3861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marL="285750" indent="-285750">
              <a:buSzPct val="100000"/>
              <a:buBlip>
                <a:blip r:embed="rId2"/>
              </a:buBlip>
              <a:defRPr sz="1400">
                <a:solidFill>
                  <a:srgbClr val="000F63"/>
                </a:solidFill>
                <a:latin typeface="PolySans Neutral"/>
                <a:ea typeface="PolySans Neutral"/>
                <a:cs typeface="PolySans Neutral"/>
                <a:sym typeface="PolySans Neutral"/>
              </a:defRPr>
            </a:pPr>
            <a:r>
              <a:rPr lang="pt-PT" sz="1600" dirty="0" err="1">
                <a:latin typeface="+mj-lt"/>
              </a:rPr>
              <a:t>There</a:t>
            </a:r>
            <a:r>
              <a:rPr lang="pt-PT" sz="1600" dirty="0">
                <a:latin typeface="+mj-lt"/>
              </a:rPr>
              <a:t> </a:t>
            </a:r>
            <a:r>
              <a:rPr lang="pt-PT" sz="1600" dirty="0" err="1">
                <a:latin typeface="+mj-lt"/>
              </a:rPr>
              <a:t>is</a:t>
            </a:r>
            <a:r>
              <a:rPr lang="pt-PT" sz="1600" dirty="0">
                <a:latin typeface="+mj-lt"/>
              </a:rPr>
              <a:t> </a:t>
            </a:r>
            <a:r>
              <a:rPr lang="pt-PT" sz="1600" dirty="0" err="1">
                <a:latin typeface="+mj-lt"/>
              </a:rPr>
              <a:t>an</a:t>
            </a:r>
            <a:r>
              <a:rPr lang="pt-PT" sz="1600" dirty="0">
                <a:latin typeface="+mj-lt"/>
              </a:rPr>
              <a:t> </a:t>
            </a:r>
            <a:r>
              <a:rPr lang="pt-PT" sz="1600" dirty="0" err="1">
                <a:latin typeface="+mj-lt"/>
              </a:rPr>
              <a:t>increase</a:t>
            </a:r>
            <a:r>
              <a:rPr lang="pt-PT" sz="1600" dirty="0">
                <a:latin typeface="+mj-lt"/>
              </a:rPr>
              <a:t> in </a:t>
            </a:r>
            <a:r>
              <a:rPr lang="pt-PT" sz="1600" dirty="0" err="1">
                <a:latin typeface="+mj-lt"/>
              </a:rPr>
              <a:t>all</a:t>
            </a:r>
            <a:r>
              <a:rPr lang="pt-PT" sz="1600" dirty="0">
                <a:latin typeface="+mj-lt"/>
              </a:rPr>
              <a:t> </a:t>
            </a:r>
            <a:r>
              <a:rPr lang="pt-PT" sz="1600" dirty="0" err="1">
                <a:latin typeface="+mj-lt"/>
              </a:rPr>
              <a:t>values</a:t>
            </a:r>
            <a:r>
              <a:rPr lang="pt-PT" sz="1600" dirty="0">
                <a:latin typeface="+mj-lt"/>
              </a:rPr>
              <a:t> </a:t>
            </a:r>
            <a:r>
              <a:rPr lang="pt-PT" sz="1600" dirty="0" err="1">
                <a:latin typeface="+mj-lt"/>
              </a:rPr>
              <a:t>with</a:t>
            </a:r>
            <a:r>
              <a:rPr lang="pt-PT" sz="1600" dirty="0">
                <a:latin typeface="+mj-lt"/>
              </a:rPr>
              <a:t> a </a:t>
            </a:r>
            <a:r>
              <a:rPr lang="pt-PT" sz="1600" dirty="0" err="1">
                <a:latin typeface="+mj-lt"/>
              </a:rPr>
              <a:t>higher</a:t>
            </a:r>
            <a:r>
              <a:rPr lang="pt-PT" sz="1600" dirty="0">
                <a:latin typeface="+mj-lt"/>
              </a:rPr>
              <a:t> </a:t>
            </a:r>
            <a:r>
              <a:rPr lang="pt-PT" sz="1600" dirty="0" err="1">
                <a:latin typeface="+mj-lt"/>
              </a:rPr>
              <a:t>number</a:t>
            </a:r>
            <a:r>
              <a:rPr lang="pt-PT" sz="1600" dirty="0">
                <a:latin typeface="+mj-lt"/>
              </a:rPr>
              <a:t> </a:t>
            </a:r>
            <a:r>
              <a:rPr lang="pt-PT" sz="1600" dirty="0" err="1">
                <a:latin typeface="+mj-lt"/>
              </a:rPr>
              <a:t>of</a:t>
            </a:r>
            <a:r>
              <a:rPr lang="pt-PT" sz="1600" dirty="0">
                <a:latin typeface="+mj-lt"/>
              </a:rPr>
              <a:t> </a:t>
            </a:r>
            <a:r>
              <a:rPr lang="pt-PT" sz="1600" dirty="0" err="1">
                <a:latin typeface="+mj-lt"/>
              </a:rPr>
              <a:t>tags</a:t>
            </a:r>
            <a:r>
              <a:rPr lang="pt-PT" sz="1600" dirty="0">
                <a:latin typeface="+mj-lt"/>
              </a:rPr>
              <a:t> </a:t>
            </a:r>
            <a:r>
              <a:rPr lang="pt-PT" sz="1600" dirty="0" err="1">
                <a:latin typeface="+mj-lt"/>
              </a:rPr>
              <a:t>and</a:t>
            </a:r>
            <a:r>
              <a:rPr lang="pt-PT" sz="1600" dirty="0">
                <a:latin typeface="+mj-lt"/>
              </a:rPr>
              <a:t> </a:t>
            </a:r>
            <a:r>
              <a:rPr lang="pt-PT" sz="1600" dirty="0" err="1">
                <a:latin typeface="+mj-lt"/>
              </a:rPr>
              <a:t>images</a:t>
            </a:r>
            <a:r>
              <a:rPr lang="pt-PT" sz="1600" dirty="0">
                <a:latin typeface="+mj-lt"/>
              </a:rPr>
              <a:t>, </a:t>
            </a:r>
            <a:r>
              <a:rPr lang="pt-PT" sz="1600" dirty="0" err="1">
                <a:latin typeface="+mj-lt"/>
              </a:rPr>
              <a:t>but</a:t>
            </a:r>
            <a:r>
              <a:rPr lang="pt-PT" sz="1600" dirty="0">
                <a:latin typeface="+mj-lt"/>
              </a:rPr>
              <a:t> </a:t>
            </a:r>
            <a:r>
              <a:rPr lang="pt-PT" sz="1600" dirty="0" err="1">
                <a:latin typeface="+mj-lt"/>
              </a:rPr>
              <a:t>it</a:t>
            </a:r>
            <a:r>
              <a:rPr lang="pt-PT" sz="1600" dirty="0">
                <a:latin typeface="+mj-lt"/>
              </a:rPr>
              <a:t> </a:t>
            </a:r>
            <a:r>
              <a:rPr lang="pt-PT" sz="1600" dirty="0" err="1">
                <a:latin typeface="+mj-lt"/>
              </a:rPr>
              <a:t>stagnates</a:t>
            </a:r>
            <a:r>
              <a:rPr lang="pt-PT" sz="1600" dirty="0">
                <a:latin typeface="+mj-lt"/>
              </a:rPr>
              <a:t> </a:t>
            </a:r>
            <a:r>
              <a:rPr lang="pt-PT" sz="1600" dirty="0" err="1">
                <a:latin typeface="+mj-lt"/>
              </a:rPr>
              <a:t>after</a:t>
            </a:r>
            <a:r>
              <a:rPr lang="pt-PT" sz="1600" dirty="0">
                <a:latin typeface="+mj-lt"/>
              </a:rPr>
              <a:t> </a:t>
            </a:r>
            <a:r>
              <a:rPr lang="pt-PT" sz="1600" dirty="0" err="1">
                <a:latin typeface="+mj-lt"/>
              </a:rPr>
              <a:t>version</a:t>
            </a:r>
            <a:r>
              <a:rPr lang="pt-PT" sz="1600" dirty="0">
                <a:latin typeface="+mj-lt"/>
              </a:rPr>
              <a:t> 4.</a:t>
            </a:r>
            <a:endParaRPr sz="1600" dirty="0">
              <a:latin typeface="+mj-lt"/>
            </a:endParaRPr>
          </a:p>
          <a:p>
            <a:pPr marL="285750" indent="-285750">
              <a:buSzPct val="100000"/>
              <a:buBlip>
                <a:blip r:embed="rId2"/>
              </a:buBlip>
              <a:defRPr sz="1400">
                <a:solidFill>
                  <a:srgbClr val="000F63"/>
                </a:solidFill>
                <a:latin typeface="PolySans Neutral"/>
                <a:ea typeface="PolySans Neutral"/>
                <a:cs typeface="PolySans Neutral"/>
                <a:sym typeface="PolySans Neutral"/>
              </a:defRPr>
            </a:pPr>
            <a:endParaRPr sz="1600" dirty="0">
              <a:latin typeface="+mj-lt"/>
            </a:endParaRPr>
          </a:p>
          <a:p>
            <a:pPr marL="285750" indent="-285750">
              <a:buSzPct val="100000"/>
              <a:buBlip>
                <a:blip r:embed="rId2"/>
              </a:buBlip>
              <a:defRPr sz="1400">
                <a:solidFill>
                  <a:srgbClr val="000F63"/>
                </a:solidFill>
                <a:latin typeface="PolySans Neutral"/>
                <a:ea typeface="PolySans Neutral"/>
                <a:cs typeface="PolySans Neutral"/>
                <a:sym typeface="PolySans Neutral"/>
              </a:defRPr>
            </a:pPr>
            <a:r>
              <a:rPr lang="pt-PT" sz="1600" dirty="0" err="1">
                <a:latin typeface="+mj-lt"/>
              </a:rPr>
              <a:t>The</a:t>
            </a:r>
            <a:r>
              <a:rPr lang="pt-PT" sz="1600" dirty="0">
                <a:latin typeface="+mj-lt"/>
              </a:rPr>
              <a:t> </a:t>
            </a:r>
            <a:r>
              <a:rPr lang="pt-PT" sz="1600" dirty="0" err="1">
                <a:latin typeface="+mj-lt"/>
              </a:rPr>
              <a:t>maximum</a:t>
            </a:r>
            <a:r>
              <a:rPr lang="pt-PT" sz="1600" dirty="0">
                <a:latin typeface="+mj-lt"/>
              </a:rPr>
              <a:t> </a:t>
            </a:r>
            <a:r>
              <a:rPr lang="pt-PT" sz="1600" dirty="0" err="1">
                <a:latin typeface="+mj-lt"/>
              </a:rPr>
              <a:t>value</a:t>
            </a:r>
            <a:r>
              <a:rPr lang="pt-PT" sz="1600" dirty="0">
                <a:latin typeface="+mj-lt"/>
              </a:rPr>
              <a:t> </a:t>
            </a:r>
            <a:r>
              <a:rPr lang="pt-PT" sz="1600" dirty="0" err="1">
                <a:latin typeface="+mj-lt"/>
              </a:rPr>
              <a:t>of</a:t>
            </a:r>
            <a:r>
              <a:rPr lang="pt-PT" sz="1600" dirty="0">
                <a:latin typeface="+mj-lt"/>
              </a:rPr>
              <a:t> F1 Score </a:t>
            </a:r>
            <a:r>
              <a:rPr lang="pt-PT" sz="1600" dirty="0" err="1">
                <a:latin typeface="+mj-lt"/>
              </a:rPr>
              <a:t>registed</a:t>
            </a:r>
            <a:r>
              <a:rPr lang="pt-PT" sz="1600" dirty="0">
                <a:latin typeface="+mj-lt"/>
              </a:rPr>
              <a:t> </a:t>
            </a:r>
            <a:r>
              <a:rPr lang="pt-PT" sz="1600" dirty="0" err="1">
                <a:latin typeface="+mj-lt"/>
              </a:rPr>
              <a:t>is</a:t>
            </a:r>
            <a:r>
              <a:rPr lang="pt-PT" sz="1600" dirty="0">
                <a:latin typeface="+mj-lt"/>
              </a:rPr>
              <a:t> </a:t>
            </a:r>
            <a:r>
              <a:rPr lang="pt-PT" sz="1600" dirty="0" err="1">
                <a:latin typeface="+mj-lt"/>
              </a:rPr>
              <a:t>about</a:t>
            </a:r>
            <a:r>
              <a:rPr lang="pt-PT" sz="1600" dirty="0">
                <a:latin typeface="+mj-lt"/>
              </a:rPr>
              <a:t> 93%.</a:t>
            </a:r>
            <a:endParaRPr sz="1600" dirty="0">
              <a:latin typeface="+mj-lt"/>
            </a:endParaRPr>
          </a:p>
          <a:p>
            <a:pPr marL="285750" indent="-285750">
              <a:buSzPct val="100000"/>
              <a:buBlip>
                <a:blip r:embed="rId2"/>
              </a:buBlip>
              <a:defRPr sz="1400">
                <a:solidFill>
                  <a:srgbClr val="000F63"/>
                </a:solidFill>
                <a:latin typeface="PolySans Neutral"/>
                <a:ea typeface="PolySans Neutral"/>
                <a:cs typeface="PolySans Neutral"/>
                <a:sym typeface="PolySans Neutral"/>
              </a:defRPr>
            </a:pPr>
            <a:endParaRPr sz="1600" dirty="0">
              <a:latin typeface="+mj-lt"/>
            </a:endParaRPr>
          </a:p>
        </p:txBody>
      </p:sp>
      <p:sp>
        <p:nvSpPr>
          <p:cNvPr id="11" name="Slide Number Placeholder 2">
            <a:extLst>
              <a:ext uri="{FF2B5EF4-FFF2-40B4-BE49-F238E27FC236}">
                <a16:creationId xmlns:a16="http://schemas.microsoft.com/office/drawing/2014/main" id="{E6779AF2-5576-5BF1-D3C9-15A636C19C2F}"/>
              </a:ext>
            </a:extLst>
          </p:cNvPr>
          <p:cNvSpPr>
            <a:spLocks noGrp="1"/>
          </p:cNvSpPr>
          <p:nvPr>
            <p:ph type="sldNum" sz="quarter" idx="2"/>
          </p:nvPr>
        </p:nvSpPr>
        <p:spPr>
          <a:xfrm>
            <a:off x="11500076" y="6315709"/>
            <a:ext cx="141064" cy="153888"/>
          </a:xfrm>
        </p:spPr>
        <p:txBody>
          <a:bodyPr/>
          <a:lstStyle/>
          <a:p>
            <a:fld id="{86CB4B4D-7CA3-9044-876B-883B54F8677D}" type="slidenum">
              <a:rPr lang="en-GB" smtClean="0"/>
              <a:t>34</a:t>
            </a:fld>
            <a:endParaRPr lang="en-GB"/>
          </a:p>
        </p:txBody>
      </p:sp>
      <p:graphicFrame>
        <p:nvGraphicFramePr>
          <p:cNvPr id="2" name="Chart 1">
            <a:extLst>
              <a:ext uri="{FF2B5EF4-FFF2-40B4-BE49-F238E27FC236}">
                <a16:creationId xmlns:a16="http://schemas.microsoft.com/office/drawing/2014/main" id="{E4918B21-DCF6-4ACA-CE69-6240F2202673}"/>
              </a:ext>
            </a:extLst>
          </p:cNvPr>
          <p:cNvGraphicFramePr>
            <a:graphicFrameLocks/>
          </p:cNvGraphicFramePr>
          <p:nvPr>
            <p:extLst>
              <p:ext uri="{D42A27DB-BD31-4B8C-83A1-F6EECF244321}">
                <p14:modId xmlns:p14="http://schemas.microsoft.com/office/powerpoint/2010/main" val="620989525"/>
              </p:ext>
            </p:extLst>
          </p:nvPr>
        </p:nvGraphicFramePr>
        <p:xfrm>
          <a:off x="301096" y="1127986"/>
          <a:ext cx="7501186" cy="4602027"/>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7">
            <a:extLst>
              <a:ext uri="{FF2B5EF4-FFF2-40B4-BE49-F238E27FC236}">
                <a16:creationId xmlns:a16="http://schemas.microsoft.com/office/drawing/2014/main" id="{88637D9C-A78D-E2B7-71E6-869C02F77669}"/>
              </a:ext>
            </a:extLst>
          </p:cNvPr>
          <p:cNvSpPr txBox="1">
            <a:spLocks/>
          </p:cNvSpPr>
          <p:nvPr/>
        </p:nvSpPr>
        <p:spPr>
          <a:xfrm>
            <a:off x="510667" y="397442"/>
            <a:ext cx="10249069" cy="847085"/>
          </a:xfrm>
          <a:prstGeom prst="rect">
            <a:avLst/>
          </a:prstGeom>
        </p:spPr>
        <p:txBody>
          <a:bodyPr/>
          <a:lstStyle>
            <a:lvl1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000F68"/>
                </a:solidFill>
                <a:uFillTx/>
                <a:latin typeface="PolySans Neutral" pitchFamily="2" charset="77"/>
                <a:ea typeface="PolySans Neutral" pitchFamily="2" charset="77"/>
                <a:cs typeface="Calibri"/>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9pPr>
          </a:lstStyle>
          <a:p>
            <a:pPr hangingPunct="1"/>
            <a:r>
              <a:rPr lang="en-US" dirty="0">
                <a:latin typeface="+mj-lt"/>
              </a:rPr>
              <a:t>Microsoft AI Builder</a:t>
            </a:r>
            <a:endParaRPr lang="pt-PT" dirty="0">
              <a:latin typeface="+mj-lt"/>
            </a:endParaRPr>
          </a:p>
        </p:txBody>
      </p:sp>
    </p:spTree>
    <p:extLst>
      <p:ext uri="{BB962C8B-B14F-4D97-AF65-F5344CB8AC3E}">
        <p14:creationId xmlns:p14="http://schemas.microsoft.com/office/powerpoint/2010/main" val="119233524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BE945-B340-3FEB-D737-C6801E2D3F21}"/>
              </a:ext>
            </a:extLst>
          </p:cNvPr>
          <p:cNvSpPr>
            <a:spLocks noGrp="1"/>
          </p:cNvSpPr>
          <p:nvPr>
            <p:ph type="sldNum" sz="quarter" idx="2"/>
          </p:nvPr>
        </p:nvSpPr>
        <p:spPr/>
        <p:txBody>
          <a:bodyPr/>
          <a:lstStyle/>
          <a:p>
            <a:fld id="{86CB4B4D-7CA3-9044-876B-883B54F8677D}" type="slidenum">
              <a:rPr lang="en-GB" smtClean="0"/>
              <a:t>35</a:t>
            </a:fld>
            <a:endParaRPr lang="en-GB"/>
          </a:p>
        </p:txBody>
      </p:sp>
      <p:sp>
        <p:nvSpPr>
          <p:cNvPr id="3" name="Title 2">
            <a:extLst>
              <a:ext uri="{FF2B5EF4-FFF2-40B4-BE49-F238E27FC236}">
                <a16:creationId xmlns:a16="http://schemas.microsoft.com/office/drawing/2014/main" id="{D06A8EE6-A001-D99C-2F60-036A37D47BB3}"/>
              </a:ext>
            </a:extLst>
          </p:cNvPr>
          <p:cNvSpPr>
            <a:spLocks noGrp="1"/>
          </p:cNvSpPr>
          <p:nvPr>
            <p:ph type="title"/>
          </p:nvPr>
        </p:nvSpPr>
        <p:spPr>
          <a:xfrm>
            <a:off x="6537151" y="2488458"/>
            <a:ext cx="5103989" cy="847085"/>
          </a:xfrm>
        </p:spPr>
        <p:txBody>
          <a:bodyPr/>
          <a:lstStyle/>
          <a:p>
            <a:r>
              <a:rPr lang="en-US" sz="4000" dirty="0"/>
              <a:t>Google Cloud Vision Auto ML – Exploration and Results</a:t>
            </a:r>
          </a:p>
        </p:txBody>
      </p:sp>
      <p:pic>
        <p:nvPicPr>
          <p:cNvPr id="5" name="Picture 4" descr="A person writing on a piece of paper&#10;&#10;Description automatically generated with medium confidence">
            <a:extLst>
              <a:ext uri="{FF2B5EF4-FFF2-40B4-BE49-F238E27FC236}">
                <a16:creationId xmlns:a16="http://schemas.microsoft.com/office/drawing/2014/main" id="{00605831-AFB8-F9D6-FC1D-16C40C8B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Logo&#10;&#10;Description automatically generated">
            <a:extLst>
              <a:ext uri="{FF2B5EF4-FFF2-40B4-BE49-F238E27FC236}">
                <a16:creationId xmlns:a16="http://schemas.microsoft.com/office/drawing/2014/main" id="{6967A5FE-D32A-AC7C-FCDE-A441484620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10" y="5673004"/>
            <a:ext cx="1689100" cy="952500"/>
          </a:xfrm>
          <a:prstGeom prst="rect">
            <a:avLst/>
          </a:prstGeom>
        </p:spPr>
      </p:pic>
      <p:pic>
        <p:nvPicPr>
          <p:cNvPr id="7" name="Picture 6" descr="Shape, circle&#10;&#10;Description automatically generated">
            <a:extLst>
              <a:ext uri="{FF2B5EF4-FFF2-40B4-BE49-F238E27FC236}">
                <a16:creationId xmlns:a16="http://schemas.microsoft.com/office/drawing/2014/main" id="{6B24F89C-C081-2423-95A1-C6FEC61731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303" y="1447799"/>
            <a:ext cx="3962400" cy="3962400"/>
          </a:xfrm>
          <a:prstGeom prst="rect">
            <a:avLst/>
          </a:prstGeom>
        </p:spPr>
      </p:pic>
      <p:pic>
        <p:nvPicPr>
          <p:cNvPr id="8" name="Picture 7" descr="A picture containing star, dark, outdoor object&#10;&#10;Description automatically generated">
            <a:extLst>
              <a:ext uri="{FF2B5EF4-FFF2-40B4-BE49-F238E27FC236}">
                <a16:creationId xmlns:a16="http://schemas.microsoft.com/office/drawing/2014/main" id="{F7796F4D-F32E-E2B0-7F7A-30038ED79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378" y="2046290"/>
            <a:ext cx="2781300" cy="2768600"/>
          </a:xfrm>
          <a:prstGeom prst="rect">
            <a:avLst/>
          </a:prstGeom>
        </p:spPr>
      </p:pic>
    </p:spTree>
    <p:extLst>
      <p:ext uri="{BB962C8B-B14F-4D97-AF65-F5344CB8AC3E}">
        <p14:creationId xmlns:p14="http://schemas.microsoft.com/office/powerpoint/2010/main" val="267260781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CDDF5C-7720-5E37-384B-7458A67AE85B}"/>
              </a:ext>
            </a:extLst>
          </p:cNvPr>
          <p:cNvSpPr>
            <a:spLocks noGrp="1"/>
          </p:cNvSpPr>
          <p:nvPr>
            <p:ph type="sldNum" sz="quarter" idx="2"/>
          </p:nvPr>
        </p:nvSpPr>
        <p:spPr/>
        <p:txBody>
          <a:bodyPr/>
          <a:lstStyle/>
          <a:p>
            <a:fld id="{86CB4B4D-7CA3-9044-876B-883B54F8677D}" type="slidenum">
              <a:rPr lang="en-GB" smtClean="0"/>
              <a:t>36</a:t>
            </a:fld>
            <a:endParaRPr lang="en-GB"/>
          </a:p>
        </p:txBody>
      </p:sp>
      <p:sp>
        <p:nvSpPr>
          <p:cNvPr id="3" name="Title 2">
            <a:extLst>
              <a:ext uri="{FF2B5EF4-FFF2-40B4-BE49-F238E27FC236}">
                <a16:creationId xmlns:a16="http://schemas.microsoft.com/office/drawing/2014/main" id="{6E45CC3A-0231-97D0-2FE9-6F5C170C5D37}"/>
              </a:ext>
            </a:extLst>
          </p:cNvPr>
          <p:cNvSpPr>
            <a:spLocks noGrp="1"/>
          </p:cNvSpPr>
          <p:nvPr>
            <p:ph type="title"/>
          </p:nvPr>
        </p:nvSpPr>
        <p:spPr/>
        <p:txBody>
          <a:bodyPr/>
          <a:lstStyle/>
          <a:p>
            <a:r>
              <a:rPr lang="en-US" dirty="0"/>
              <a:t>Google Auto ML</a:t>
            </a:r>
          </a:p>
        </p:txBody>
      </p:sp>
      <p:sp>
        <p:nvSpPr>
          <p:cNvPr id="4" name="Text Placeholder 3">
            <a:extLst>
              <a:ext uri="{FF2B5EF4-FFF2-40B4-BE49-F238E27FC236}">
                <a16:creationId xmlns:a16="http://schemas.microsoft.com/office/drawing/2014/main" id="{64AC0D69-0898-306E-5FCD-BD02C1B6D9AC}"/>
              </a:ext>
            </a:extLst>
          </p:cNvPr>
          <p:cNvSpPr>
            <a:spLocks noGrp="1"/>
          </p:cNvSpPr>
          <p:nvPr>
            <p:ph type="body" sz="quarter" idx="11"/>
          </p:nvPr>
        </p:nvSpPr>
        <p:spPr/>
        <p:txBody>
          <a:bodyPr/>
          <a:lstStyle/>
          <a:p>
            <a:r>
              <a:rPr lang="en-US" dirty="0"/>
              <a:t>Google Auto ML has two options to train a model:</a:t>
            </a:r>
          </a:p>
          <a:p>
            <a:pPr marL="342900" indent="-342900">
              <a:buFont typeface="Arial" panose="020B0604020202020204" pitchFamily="34" charset="0"/>
              <a:buChar char="•"/>
            </a:pPr>
            <a:r>
              <a:rPr lang="en-US" dirty="0"/>
              <a:t>Cloud – the model is deployed to an endpoint and the predictions are made online, which theoretically have higher accuracy, but the cost is higher.</a:t>
            </a:r>
          </a:p>
          <a:p>
            <a:pPr marL="342900" indent="-342900">
              <a:buFont typeface="Arial" panose="020B0604020202020204" pitchFamily="34" charset="0"/>
              <a:buChar char="•"/>
            </a:pPr>
            <a:r>
              <a:rPr lang="en-US" dirty="0"/>
              <a:t>Edge – the model can be exported and used on an exterior application, the cost is lower but theoretically the accuracy is also lower.</a:t>
            </a:r>
          </a:p>
          <a:p>
            <a:pPr marL="342900" indent="-342900">
              <a:buFont typeface="Arial" panose="020B0604020202020204" pitchFamily="34" charset="0"/>
              <a:buChar char="•"/>
            </a:pPr>
            <a:endParaRPr lang="en-US" dirty="0"/>
          </a:p>
          <a:p>
            <a:endParaRPr lang="en-US" dirty="0"/>
          </a:p>
        </p:txBody>
      </p:sp>
      <p:pic>
        <p:nvPicPr>
          <p:cNvPr id="6" name="Picture 5" descr="A screenshot of a web page&#10;&#10;Description automatically generated">
            <a:extLst>
              <a:ext uri="{FF2B5EF4-FFF2-40B4-BE49-F238E27FC236}">
                <a16:creationId xmlns:a16="http://schemas.microsoft.com/office/drawing/2014/main" id="{ABB24994-BDEF-C4F4-76D8-EA7B002A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345" y="2002649"/>
            <a:ext cx="4438878" cy="2921150"/>
          </a:xfrm>
          <a:prstGeom prst="rect">
            <a:avLst/>
          </a:prstGeom>
        </p:spPr>
      </p:pic>
    </p:spTree>
    <p:extLst>
      <p:ext uri="{BB962C8B-B14F-4D97-AF65-F5344CB8AC3E}">
        <p14:creationId xmlns:p14="http://schemas.microsoft.com/office/powerpoint/2010/main" val="318186866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37</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a:xfrm>
            <a:off x="510667" y="177519"/>
            <a:ext cx="10249069" cy="847085"/>
          </a:xfrm>
        </p:spPr>
        <p:txBody>
          <a:bodyPr/>
          <a:lstStyle/>
          <a:p>
            <a:r>
              <a:rPr lang="en-US" dirty="0"/>
              <a:t>Model and Approach</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extBox 4">
            <a:extLst>
              <a:ext uri="{FF2B5EF4-FFF2-40B4-BE49-F238E27FC236}">
                <a16:creationId xmlns:a16="http://schemas.microsoft.com/office/drawing/2014/main" id="{E39C1FF9-6596-A069-2FDE-33E391E01D0D}"/>
              </a:ext>
            </a:extLst>
          </p:cNvPr>
          <p:cNvSpPr txBox="1"/>
          <p:nvPr/>
        </p:nvSpPr>
        <p:spPr>
          <a:xfrm>
            <a:off x="510667" y="1024604"/>
            <a:ext cx="6302509" cy="4179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There was given an introduction of the technology by a Google collaborator and he suggested an approach for this use case.</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Since the boxes have two different symbols, it was suggested to annotate two types for further training in which the model would detect the “C” and “IFCO” Symbols.</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The training of the models took much longer, the last one reaching 4 hours.</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The first produced model had a number of 80 Images and 2114 tags.</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It was tested this same Dataset for the two different methods: Cloud and Edge.</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p:txBody>
      </p:sp>
      <p:pic>
        <p:nvPicPr>
          <p:cNvPr id="5" name="Picture 4" descr="A screenshot of a computer screen&#10;&#10;Description automatically generated">
            <a:extLst>
              <a:ext uri="{FF2B5EF4-FFF2-40B4-BE49-F238E27FC236}">
                <a16:creationId xmlns:a16="http://schemas.microsoft.com/office/drawing/2014/main" id="{437122E8-A137-37CF-AC53-1DE92B6255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5632" y="959224"/>
            <a:ext cx="3989225" cy="240011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A1F1EF4-55FD-300B-BBC5-1689C90BF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631" y="3714025"/>
            <a:ext cx="3989225" cy="2260561"/>
          </a:xfrm>
          <a:prstGeom prst="rect">
            <a:avLst/>
          </a:prstGeom>
        </p:spPr>
      </p:pic>
    </p:spTree>
    <p:extLst>
      <p:ext uri="{BB962C8B-B14F-4D97-AF65-F5344CB8AC3E}">
        <p14:creationId xmlns:p14="http://schemas.microsoft.com/office/powerpoint/2010/main" val="186326471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38</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a:xfrm>
            <a:off x="510667" y="177519"/>
            <a:ext cx="10249069" cy="847085"/>
          </a:xfrm>
        </p:spPr>
        <p:txBody>
          <a:bodyPr/>
          <a:lstStyle/>
          <a:p>
            <a:r>
              <a:rPr lang="en-US" dirty="0"/>
              <a:t>Testing Interface</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pic>
        <p:nvPicPr>
          <p:cNvPr id="10" name="Picture 9" descr="A screenshot of a computer&#10;&#10;Description automatically generated">
            <a:extLst>
              <a:ext uri="{FF2B5EF4-FFF2-40B4-BE49-F238E27FC236}">
                <a16:creationId xmlns:a16="http://schemas.microsoft.com/office/drawing/2014/main" id="{FF5C8C95-7A49-8E2C-F7AE-9797B04E86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3822" y="1376334"/>
            <a:ext cx="5308073" cy="2619662"/>
          </a:xfrm>
          <a:prstGeom prst="rect">
            <a:avLst/>
          </a:prstGeom>
        </p:spPr>
      </p:pic>
      <p:sp>
        <p:nvSpPr>
          <p:cNvPr id="12" name="TextBox 11">
            <a:extLst>
              <a:ext uri="{FF2B5EF4-FFF2-40B4-BE49-F238E27FC236}">
                <a16:creationId xmlns:a16="http://schemas.microsoft.com/office/drawing/2014/main" id="{EACEFC25-16B4-F961-F8E1-12D5BBCA6D3D}"/>
              </a:ext>
            </a:extLst>
          </p:cNvPr>
          <p:cNvSpPr txBox="1"/>
          <p:nvPr/>
        </p:nvSpPr>
        <p:spPr>
          <a:xfrm>
            <a:off x="2832847" y="4171835"/>
            <a:ext cx="6329082" cy="23992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pt-PT" sz="1400" b="0" i="0" u="none" strike="noStrike" cap="none" spc="0" normalizeH="0" baseline="0" dirty="0">
                <a:ln>
                  <a:noFill/>
                </a:ln>
                <a:solidFill>
                  <a:srgbClr val="000F68"/>
                </a:solidFill>
                <a:effectLst/>
                <a:uFillTx/>
                <a:latin typeface="+mn-lt"/>
                <a:ea typeface="+mn-ea"/>
                <a:cs typeface="+mn-cs"/>
                <a:sym typeface="Helvetica"/>
              </a:rPr>
              <a:t>Auto ML </a:t>
            </a:r>
            <a:r>
              <a:rPr kumimoji="0" lang="pt-PT" sz="1400" b="0" i="0" u="none" strike="noStrike" cap="none" spc="0" normalizeH="0" baseline="0" dirty="0" err="1">
                <a:ln>
                  <a:noFill/>
                </a:ln>
                <a:solidFill>
                  <a:srgbClr val="000F68"/>
                </a:solidFill>
                <a:effectLst/>
                <a:uFillTx/>
                <a:latin typeface="+mn-lt"/>
                <a:ea typeface="+mn-ea"/>
                <a:cs typeface="+mn-cs"/>
                <a:sym typeface="Helvetica"/>
              </a:rPr>
              <a:t>automatically</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calculates</a:t>
            </a:r>
            <a:r>
              <a:rPr kumimoji="0" lang="pt-PT" sz="1400" b="0" i="0" u="none" strike="noStrike" cap="none" spc="0" normalizeH="0" baseline="0" dirty="0">
                <a:ln>
                  <a:noFill/>
                </a:ln>
                <a:solidFill>
                  <a:srgbClr val="000F68"/>
                </a:solidFill>
                <a:effectLst/>
                <a:uFillTx/>
                <a:latin typeface="+mn-lt"/>
                <a:ea typeface="+mn-ea"/>
                <a:cs typeface="+mn-cs"/>
                <a:sym typeface="Helvetica"/>
              </a:rPr>
              <a:t> a </a:t>
            </a:r>
            <a:r>
              <a:rPr kumimoji="0" lang="pt-PT" sz="1400" b="0" i="0" u="none" strike="noStrike" cap="none" spc="0" normalizeH="0" baseline="0" dirty="0" err="1">
                <a:ln>
                  <a:noFill/>
                </a:ln>
                <a:solidFill>
                  <a:srgbClr val="000F68"/>
                </a:solidFill>
                <a:effectLst/>
                <a:uFillTx/>
                <a:latin typeface="+mn-lt"/>
                <a:ea typeface="+mn-ea"/>
                <a:cs typeface="+mn-cs"/>
                <a:sym typeface="Helvetica"/>
              </a:rPr>
              <a:t>confidence</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threshold</a:t>
            </a:r>
            <a:r>
              <a:rPr kumimoji="0" lang="pt-PT" sz="1400" b="0" i="0" u="none" strike="noStrike" cap="none" spc="0" normalizeH="0" baseline="0" dirty="0">
                <a:ln>
                  <a:noFill/>
                </a:ln>
                <a:solidFill>
                  <a:srgbClr val="000F68"/>
                </a:solidFill>
                <a:effectLst/>
                <a:uFillTx/>
                <a:latin typeface="+mn-lt"/>
                <a:ea typeface="+mn-ea"/>
                <a:cs typeface="+mn-cs"/>
                <a:sym typeface="Helvetica"/>
              </a:rPr>
              <a:t> to </a:t>
            </a:r>
            <a:r>
              <a:rPr kumimoji="0" lang="pt-PT" sz="1400" b="0" i="0" u="none" strike="noStrike" cap="none" spc="0" normalizeH="0" baseline="0" dirty="0" err="1">
                <a:ln>
                  <a:noFill/>
                </a:ln>
                <a:solidFill>
                  <a:srgbClr val="000F68"/>
                </a:solidFill>
                <a:effectLst/>
                <a:uFillTx/>
                <a:latin typeface="+mn-lt"/>
                <a:ea typeface="+mn-ea"/>
                <a:cs typeface="+mn-cs"/>
                <a:sym typeface="Helvetica"/>
              </a:rPr>
              <a:t>consider</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when</a:t>
            </a:r>
            <a:r>
              <a:rPr kumimoji="0" lang="pt-PT" sz="1400" b="0" i="0" u="none" strike="noStrike" cap="none" spc="0" normalizeH="0" baseline="0" dirty="0">
                <a:ln>
                  <a:noFill/>
                </a:ln>
                <a:solidFill>
                  <a:srgbClr val="000F68"/>
                </a:solidFill>
                <a:effectLst/>
                <a:uFillTx/>
                <a:latin typeface="+mn-lt"/>
                <a:ea typeface="+mn-ea"/>
                <a:cs typeface="+mn-cs"/>
                <a:sym typeface="Helvetica"/>
              </a:rPr>
              <a:t> a </a:t>
            </a:r>
            <a:r>
              <a:rPr kumimoji="0" lang="pt-PT" sz="1400" b="0" i="0" u="none" strike="noStrike" cap="none" spc="0" normalizeH="0" baseline="0" dirty="0" err="1">
                <a:ln>
                  <a:noFill/>
                </a:ln>
                <a:solidFill>
                  <a:srgbClr val="000F68"/>
                </a:solidFill>
                <a:effectLst/>
                <a:uFillTx/>
                <a:latin typeface="+mn-lt"/>
                <a:ea typeface="+mn-ea"/>
                <a:cs typeface="+mn-cs"/>
                <a:sym typeface="Helvetica"/>
              </a:rPr>
              <a:t>prediction</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is</a:t>
            </a:r>
            <a:r>
              <a:rPr kumimoji="0" lang="pt-PT" sz="1400" b="0" i="0" u="none" strike="noStrike" cap="none" spc="0" normalizeH="0" baseline="0" dirty="0">
                <a:ln>
                  <a:noFill/>
                </a:ln>
                <a:solidFill>
                  <a:srgbClr val="000F68"/>
                </a:solidFill>
                <a:effectLst/>
                <a:uFillTx/>
                <a:latin typeface="+mn-lt"/>
                <a:ea typeface="+mn-ea"/>
                <a:cs typeface="+mn-cs"/>
                <a:sym typeface="Helvetica"/>
              </a:rPr>
              <a:t> </a:t>
            </a:r>
            <a:r>
              <a:rPr kumimoji="0" lang="pt-PT" sz="1400" b="0" i="0" u="none" strike="noStrike" cap="none" spc="0" normalizeH="0" baseline="0" dirty="0" err="1">
                <a:ln>
                  <a:noFill/>
                </a:ln>
                <a:solidFill>
                  <a:srgbClr val="000F68"/>
                </a:solidFill>
                <a:effectLst/>
                <a:uFillTx/>
                <a:latin typeface="+mn-lt"/>
                <a:ea typeface="+mn-ea"/>
                <a:cs typeface="+mn-cs"/>
                <a:sym typeface="Helvetica"/>
              </a:rPr>
              <a:t>true</a:t>
            </a:r>
            <a:r>
              <a:rPr kumimoji="0" lang="pt-PT" sz="1400" b="0" i="0" u="none" strike="noStrike" cap="none" spc="0" normalizeH="0" baseline="0" dirty="0">
                <a:ln>
                  <a:noFill/>
                </a:ln>
                <a:solidFill>
                  <a:srgbClr val="000F68"/>
                </a:solidFill>
                <a:effectLst/>
                <a:uFillTx/>
                <a:latin typeface="+mn-lt"/>
                <a:ea typeface="+mn-ea"/>
                <a:cs typeface="+mn-cs"/>
                <a:sym typeface="Helvetica"/>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pt-PT" sz="1400" b="0" i="0" u="none" strike="noStrike" cap="none" spc="0" normalizeH="0" baseline="0" dirty="0">
              <a:ln>
                <a:noFill/>
              </a:ln>
              <a:solidFill>
                <a:srgbClr val="000F68"/>
              </a:solidFill>
              <a:effectLst/>
              <a:uFillTx/>
              <a:latin typeface="+mn-lt"/>
              <a:ea typeface="+mn-ea"/>
              <a:cs typeface="+mn-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pt-PT" sz="1400" dirty="0" err="1"/>
              <a:t>The</a:t>
            </a:r>
            <a:r>
              <a:rPr lang="pt-PT" sz="1400" dirty="0"/>
              <a:t> </a:t>
            </a:r>
            <a:r>
              <a:rPr lang="pt-PT" sz="1400" dirty="0" err="1"/>
              <a:t>counting</a:t>
            </a:r>
            <a:r>
              <a:rPr lang="pt-PT" sz="1400" dirty="0"/>
              <a:t> </a:t>
            </a:r>
            <a:r>
              <a:rPr lang="pt-PT" sz="1400" dirty="0" err="1"/>
              <a:t>is</a:t>
            </a:r>
            <a:r>
              <a:rPr lang="pt-PT" sz="1400" dirty="0"/>
              <a:t> </a:t>
            </a:r>
            <a:r>
              <a:rPr lang="pt-PT" sz="1400" dirty="0" err="1"/>
              <a:t>made</a:t>
            </a:r>
            <a:r>
              <a:rPr lang="pt-PT" sz="1400" dirty="0"/>
              <a:t> </a:t>
            </a:r>
            <a:r>
              <a:rPr lang="pt-PT" sz="1400" dirty="0" err="1"/>
              <a:t>with</a:t>
            </a:r>
            <a:r>
              <a:rPr lang="pt-PT" sz="1400" dirty="0"/>
              <a:t> </a:t>
            </a:r>
            <a:r>
              <a:rPr lang="pt-PT" sz="1400" dirty="0" err="1"/>
              <a:t>predictions</a:t>
            </a:r>
            <a:r>
              <a:rPr lang="pt-PT" sz="1400" dirty="0"/>
              <a:t> </a:t>
            </a:r>
            <a:r>
              <a:rPr lang="pt-PT" sz="1400" dirty="0" err="1"/>
              <a:t>which</a:t>
            </a:r>
            <a:r>
              <a:rPr lang="pt-PT" sz="1400" dirty="0"/>
              <a:t> </a:t>
            </a:r>
            <a:r>
              <a:rPr lang="pt-PT" sz="1400" dirty="0" err="1"/>
              <a:t>the</a:t>
            </a:r>
            <a:r>
              <a:rPr lang="pt-PT" sz="1400" dirty="0"/>
              <a:t> </a:t>
            </a:r>
            <a:r>
              <a:rPr lang="pt-PT" sz="1400" dirty="0" err="1"/>
              <a:t>confidence</a:t>
            </a:r>
            <a:r>
              <a:rPr lang="pt-PT" sz="1400" dirty="0"/>
              <a:t> score </a:t>
            </a:r>
            <a:r>
              <a:rPr lang="pt-PT" sz="1400" dirty="0" err="1"/>
              <a:t>higher</a:t>
            </a:r>
            <a:r>
              <a:rPr lang="pt-PT" sz="1400" dirty="0"/>
              <a:t> </a:t>
            </a:r>
            <a:r>
              <a:rPr lang="pt-PT" sz="1400" dirty="0" err="1"/>
              <a:t>than</a:t>
            </a:r>
            <a:r>
              <a:rPr lang="pt-PT" sz="1400" dirty="0"/>
              <a:t> </a:t>
            </a:r>
            <a:r>
              <a:rPr lang="pt-PT" sz="1400" dirty="0" err="1"/>
              <a:t>that</a:t>
            </a:r>
            <a:r>
              <a:rPr lang="pt-PT" sz="1400" dirty="0"/>
              <a:t> </a:t>
            </a:r>
            <a:r>
              <a:rPr lang="pt-PT" sz="1400" dirty="0" err="1"/>
              <a:t>value</a:t>
            </a:r>
            <a:r>
              <a:rPr lang="pt-PT" sz="1400" dirty="0"/>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pt-PT" sz="1400" b="0" i="0" u="none" strike="noStrike" cap="none" spc="0" normalizeH="0" baseline="0" dirty="0">
              <a:ln>
                <a:noFill/>
              </a:ln>
              <a:solidFill>
                <a:srgbClr val="000F68"/>
              </a:solidFill>
              <a:effectLst/>
              <a:uFillTx/>
              <a:latin typeface="+mn-lt"/>
              <a:ea typeface="+mn-ea"/>
              <a:cs typeface="+mn-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pt-PT" sz="1400" dirty="0"/>
              <a:t>For </a:t>
            </a:r>
            <a:r>
              <a:rPr lang="pt-PT" sz="1400" dirty="0" err="1"/>
              <a:t>example</a:t>
            </a:r>
            <a:r>
              <a:rPr lang="pt-PT" sz="1400" dirty="0"/>
              <a:t>, </a:t>
            </a:r>
            <a:r>
              <a:rPr lang="pt-PT" sz="1400" dirty="0" err="1"/>
              <a:t>if</a:t>
            </a:r>
            <a:r>
              <a:rPr lang="pt-PT" sz="1400" dirty="0"/>
              <a:t> </a:t>
            </a:r>
            <a:r>
              <a:rPr lang="pt-PT" sz="1400" dirty="0" err="1"/>
              <a:t>the</a:t>
            </a:r>
            <a:r>
              <a:rPr lang="pt-PT" sz="1400" dirty="0"/>
              <a:t> </a:t>
            </a:r>
            <a:r>
              <a:rPr lang="pt-PT" sz="1400" dirty="0" err="1"/>
              <a:t>recommended</a:t>
            </a:r>
            <a:r>
              <a:rPr lang="pt-PT" sz="1400" dirty="0"/>
              <a:t> </a:t>
            </a:r>
            <a:r>
              <a:rPr lang="pt-PT" sz="1400" dirty="0" err="1"/>
              <a:t>confidence</a:t>
            </a:r>
            <a:r>
              <a:rPr lang="pt-PT" sz="1400" dirty="0"/>
              <a:t> </a:t>
            </a:r>
            <a:r>
              <a:rPr lang="pt-PT" sz="1400" dirty="0" err="1"/>
              <a:t>threshold</a:t>
            </a:r>
            <a:r>
              <a:rPr lang="pt-PT" sz="1400" dirty="0"/>
              <a:t> </a:t>
            </a:r>
            <a:r>
              <a:rPr lang="pt-PT" sz="1400" dirty="0" err="1"/>
              <a:t>is</a:t>
            </a:r>
            <a:r>
              <a:rPr lang="pt-PT" sz="1400" dirty="0"/>
              <a:t> 0.293, </a:t>
            </a:r>
            <a:r>
              <a:rPr lang="pt-PT" sz="1400" dirty="0" err="1"/>
              <a:t>we</a:t>
            </a:r>
            <a:r>
              <a:rPr lang="pt-PT" sz="1400" dirty="0"/>
              <a:t> </a:t>
            </a:r>
            <a:r>
              <a:rPr lang="pt-PT" sz="1400" dirty="0" err="1"/>
              <a:t>only</a:t>
            </a:r>
            <a:r>
              <a:rPr lang="pt-PT" sz="1400" dirty="0"/>
              <a:t> </a:t>
            </a:r>
            <a:r>
              <a:rPr lang="pt-PT" sz="1400" dirty="0" err="1"/>
              <a:t>count</a:t>
            </a:r>
            <a:r>
              <a:rPr lang="pt-PT" sz="1400" dirty="0"/>
              <a:t> </a:t>
            </a:r>
            <a:r>
              <a:rPr lang="pt-PT" sz="1400" dirty="0" err="1"/>
              <a:t>the</a:t>
            </a:r>
            <a:r>
              <a:rPr lang="pt-PT" sz="1400" dirty="0"/>
              <a:t> </a:t>
            </a:r>
            <a:r>
              <a:rPr lang="pt-PT" sz="1400" dirty="0" err="1"/>
              <a:t>detections</a:t>
            </a:r>
            <a:r>
              <a:rPr lang="pt-PT" sz="1400" dirty="0"/>
              <a:t> </a:t>
            </a:r>
            <a:r>
              <a:rPr lang="pt-PT" sz="1400" dirty="0" err="1"/>
              <a:t>which</a:t>
            </a:r>
            <a:r>
              <a:rPr lang="pt-PT" sz="1400" dirty="0"/>
              <a:t> </a:t>
            </a:r>
            <a:r>
              <a:rPr lang="pt-PT" sz="1400" dirty="0" err="1"/>
              <a:t>have</a:t>
            </a:r>
            <a:r>
              <a:rPr lang="pt-PT" sz="1400" dirty="0"/>
              <a:t> more </a:t>
            </a:r>
            <a:r>
              <a:rPr lang="pt-PT" sz="1400" dirty="0" err="1"/>
              <a:t>than</a:t>
            </a:r>
            <a:r>
              <a:rPr lang="pt-PT" sz="1400" dirty="0"/>
              <a:t> 0.293 </a:t>
            </a:r>
            <a:r>
              <a:rPr lang="pt-PT" sz="1400" dirty="0" err="1"/>
              <a:t>confidence</a:t>
            </a:r>
            <a:r>
              <a:rPr lang="pt-PT" sz="1400" dirty="0"/>
              <a:t> score.</a:t>
            </a:r>
            <a:endParaRPr kumimoji="0" lang="pt-PT" sz="1400" b="0" i="0" u="none" strike="noStrike" cap="none" spc="0" normalizeH="0" baseline="0" dirty="0">
              <a:ln>
                <a:noFill/>
              </a:ln>
              <a:solidFill>
                <a:srgbClr val="000F68"/>
              </a:solidFill>
              <a:effectLst/>
              <a:uFillTx/>
              <a:latin typeface="+mn-lt"/>
              <a:ea typeface="+mn-ea"/>
              <a:cs typeface="+mn-cs"/>
              <a:sym typeface="Helvetica"/>
            </a:endParaRPr>
          </a:p>
        </p:txBody>
      </p:sp>
      <p:pic>
        <p:nvPicPr>
          <p:cNvPr id="3" name="Picture 2" descr="A screenshot of a graph&#10;&#10;Description automatically generated">
            <a:extLst>
              <a:ext uri="{FF2B5EF4-FFF2-40B4-BE49-F238E27FC236}">
                <a16:creationId xmlns:a16="http://schemas.microsoft.com/office/drawing/2014/main" id="{58F07735-A892-C7EB-29FA-AEA96F724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870" y="1376334"/>
            <a:ext cx="3785483" cy="2622016"/>
          </a:xfrm>
          <a:prstGeom prst="rect">
            <a:avLst/>
          </a:prstGeom>
        </p:spPr>
      </p:pic>
    </p:spTree>
    <p:extLst>
      <p:ext uri="{BB962C8B-B14F-4D97-AF65-F5344CB8AC3E}">
        <p14:creationId xmlns:p14="http://schemas.microsoft.com/office/powerpoint/2010/main" val="37533985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61D3A1-BB4B-BAF7-12CA-C09F55179EF6}"/>
              </a:ext>
            </a:extLst>
          </p:cNvPr>
          <p:cNvSpPr>
            <a:spLocks noGrp="1"/>
          </p:cNvSpPr>
          <p:nvPr>
            <p:ph type="sldNum" sz="quarter" idx="2"/>
          </p:nvPr>
        </p:nvSpPr>
        <p:spPr/>
        <p:txBody>
          <a:bodyPr/>
          <a:lstStyle/>
          <a:p>
            <a:fld id="{86CB4B4D-7CA3-9044-876B-883B54F8677D}" type="slidenum">
              <a:rPr lang="en-GB" smtClean="0"/>
              <a:t>39</a:t>
            </a:fld>
            <a:endParaRPr lang="en-GB"/>
          </a:p>
        </p:txBody>
      </p:sp>
      <p:sp>
        <p:nvSpPr>
          <p:cNvPr id="4" name="Text Placeholder 3">
            <a:extLst>
              <a:ext uri="{FF2B5EF4-FFF2-40B4-BE49-F238E27FC236}">
                <a16:creationId xmlns:a16="http://schemas.microsoft.com/office/drawing/2014/main" id="{4E9B1BBE-61CD-4342-9CFC-8D9EE0345350}"/>
              </a:ext>
            </a:extLst>
          </p:cNvPr>
          <p:cNvSpPr>
            <a:spLocks noGrp="1"/>
          </p:cNvSpPr>
          <p:nvPr>
            <p:ph type="body" sz="quarter" idx="10"/>
          </p:nvPr>
        </p:nvSpPr>
        <p:spPr>
          <a:xfrm>
            <a:off x="1165412" y="4428564"/>
            <a:ext cx="10321764" cy="1791571"/>
          </a:xfrm>
        </p:spPr>
        <p:txBody>
          <a:bodyPr/>
          <a:lstStyle/>
          <a:p>
            <a:pPr marL="285750" indent="-285750">
              <a:buFont typeface="Arial" panose="020B0604020202020204" pitchFamily="34" charset="0"/>
              <a:buChar char="•"/>
            </a:pPr>
            <a:r>
              <a:rPr lang="pt-PT" sz="1800" dirty="0" err="1"/>
              <a:t>After</a:t>
            </a:r>
            <a:r>
              <a:rPr lang="pt-PT" sz="1800" dirty="0"/>
              <a:t> </a:t>
            </a:r>
            <a:r>
              <a:rPr lang="pt-PT" sz="1800" dirty="0" err="1"/>
              <a:t>testing</a:t>
            </a:r>
            <a:r>
              <a:rPr lang="pt-PT" sz="1800" dirty="0"/>
              <a:t> </a:t>
            </a:r>
            <a:r>
              <a:rPr lang="pt-PT" sz="1800" dirty="0" err="1"/>
              <a:t>with</a:t>
            </a:r>
            <a:r>
              <a:rPr lang="pt-PT" sz="1800" dirty="0"/>
              <a:t> </a:t>
            </a:r>
            <a:r>
              <a:rPr lang="pt-PT" sz="1800" dirty="0" err="1"/>
              <a:t>the</a:t>
            </a:r>
            <a:r>
              <a:rPr lang="pt-PT" sz="1800" dirty="0"/>
              <a:t> </a:t>
            </a:r>
            <a:r>
              <a:rPr lang="pt-PT" sz="1800" dirty="0" err="1"/>
              <a:t>same</a:t>
            </a:r>
            <a:r>
              <a:rPr lang="pt-PT" sz="1800" dirty="0"/>
              <a:t> 10 </a:t>
            </a:r>
            <a:r>
              <a:rPr lang="pt-PT" sz="1800" dirty="0" err="1"/>
              <a:t>images</a:t>
            </a:r>
            <a:r>
              <a:rPr lang="pt-PT" sz="1800" dirty="0"/>
              <a:t> </a:t>
            </a:r>
            <a:r>
              <a:rPr lang="pt-PT" sz="1800" dirty="0" err="1"/>
              <a:t>it</a:t>
            </a:r>
            <a:r>
              <a:rPr lang="pt-PT" sz="1800" dirty="0"/>
              <a:t> </a:t>
            </a:r>
            <a:r>
              <a:rPr lang="pt-PT" sz="1800" dirty="0" err="1"/>
              <a:t>was</a:t>
            </a:r>
            <a:r>
              <a:rPr lang="pt-PT" sz="1800" dirty="0"/>
              <a:t> </a:t>
            </a:r>
            <a:r>
              <a:rPr lang="pt-PT" sz="1800" dirty="0" err="1"/>
              <a:t>registed</a:t>
            </a:r>
            <a:r>
              <a:rPr lang="pt-PT" sz="1800" dirty="0"/>
              <a:t> </a:t>
            </a:r>
            <a:r>
              <a:rPr lang="pt-PT" sz="1800" dirty="0" err="1"/>
              <a:t>that</a:t>
            </a:r>
            <a:r>
              <a:rPr lang="pt-PT" sz="1800" dirty="0"/>
              <a:t> </a:t>
            </a:r>
            <a:r>
              <a:rPr lang="pt-PT" sz="1800" dirty="0" err="1"/>
              <a:t>the</a:t>
            </a:r>
            <a:r>
              <a:rPr lang="pt-PT" sz="1800" dirty="0"/>
              <a:t> </a:t>
            </a:r>
            <a:r>
              <a:rPr lang="pt-PT" sz="1800" dirty="0" err="1"/>
              <a:t>Edge</a:t>
            </a:r>
            <a:r>
              <a:rPr lang="pt-PT" sz="1800" dirty="0"/>
              <a:t> </a:t>
            </a:r>
            <a:r>
              <a:rPr lang="pt-PT" sz="1800" dirty="0" err="1"/>
              <a:t>option</a:t>
            </a:r>
            <a:r>
              <a:rPr lang="pt-PT" sz="1800" dirty="0"/>
              <a:t> </a:t>
            </a:r>
            <a:r>
              <a:rPr lang="pt-PT" sz="1800" dirty="0" err="1"/>
              <a:t>has</a:t>
            </a:r>
            <a:r>
              <a:rPr lang="pt-PT" sz="1800" dirty="0"/>
              <a:t> a </a:t>
            </a:r>
            <a:r>
              <a:rPr lang="pt-PT" sz="1800" dirty="0" err="1"/>
              <a:t>higher</a:t>
            </a:r>
            <a:r>
              <a:rPr lang="pt-PT" sz="1800" dirty="0"/>
              <a:t> F1 Score.</a:t>
            </a:r>
          </a:p>
        </p:txBody>
      </p:sp>
      <p:graphicFrame>
        <p:nvGraphicFramePr>
          <p:cNvPr id="2" name="Chart 1">
            <a:extLst>
              <a:ext uri="{FF2B5EF4-FFF2-40B4-BE49-F238E27FC236}">
                <a16:creationId xmlns:a16="http://schemas.microsoft.com/office/drawing/2014/main" id="{B22AC337-1237-9317-E225-2F82BD35D2A4}"/>
              </a:ext>
            </a:extLst>
          </p:cNvPr>
          <p:cNvGraphicFramePr>
            <a:graphicFrameLocks/>
          </p:cNvGraphicFramePr>
          <p:nvPr>
            <p:extLst>
              <p:ext uri="{D42A27DB-BD31-4B8C-83A1-F6EECF244321}">
                <p14:modId xmlns:p14="http://schemas.microsoft.com/office/powerpoint/2010/main" val="2238128234"/>
              </p:ext>
            </p:extLst>
          </p:nvPr>
        </p:nvGraphicFramePr>
        <p:xfrm>
          <a:off x="3108698" y="315134"/>
          <a:ext cx="5974603" cy="36792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097830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4</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a:t>Scope </a:t>
            </a:r>
            <a:r>
              <a:rPr lang="pt-PT" dirty="0" err="1"/>
              <a:t>of</a:t>
            </a:r>
            <a:r>
              <a:rPr lang="pt-PT" dirty="0"/>
              <a:t> </a:t>
            </a:r>
            <a:r>
              <a:rPr lang="pt-PT" dirty="0" err="1"/>
              <a:t>Work</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a:p>
        </p:txBody>
      </p:sp>
      <p:sp>
        <p:nvSpPr>
          <p:cNvPr id="3" name="TextBox 4">
            <a:extLst>
              <a:ext uri="{FF2B5EF4-FFF2-40B4-BE49-F238E27FC236}">
                <a16:creationId xmlns:a16="http://schemas.microsoft.com/office/drawing/2014/main" id="{6E76D5AD-174A-D66C-D93F-72D56083A18F}"/>
              </a:ext>
            </a:extLst>
          </p:cNvPr>
          <p:cNvSpPr txBox="1"/>
          <p:nvPr/>
        </p:nvSpPr>
        <p:spPr>
          <a:xfrm>
            <a:off x="510668" y="1277842"/>
            <a:ext cx="10901403" cy="4282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Exploration of technologies using accelerators such as Microsoft's AI Builder and Google's Cloud Vision AI for use cases relevant to MC's business.</a:t>
            </a:r>
          </a:p>
          <a:p>
            <a:pPr marL="285750" indent="-285750">
              <a:buSzPct val="100000"/>
              <a:buBlip>
                <a:blip r:embed="rId2"/>
              </a:buBlip>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Develop a proof of concept for learning, demonstrating and validating technology and tools.</a:t>
            </a:r>
          </a:p>
          <a:p>
            <a:pPr marL="285750" indent="-285750">
              <a:buSzPct val="100000"/>
              <a:buBlip>
                <a:blip r:embed="rId2"/>
              </a:buBlip>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dirty="0">
                <a:latin typeface="Arial" panose="020B0604020202020204" pitchFamily="34" charset="0"/>
                <a:cs typeface="Arial" panose="020B0604020202020204" pitchFamily="34" charset="0"/>
              </a:rPr>
              <a:t>Identify advantages and disadvantages of the tools under study, as well as the effort required for their implementation.</a:t>
            </a:r>
          </a:p>
          <a:p>
            <a:pPr>
              <a:buSzPct val="100000"/>
              <a:defRPr>
                <a:latin typeface="PolySans Neutral"/>
                <a:ea typeface="PolySans Neutral"/>
                <a:cs typeface="PolySans Neutral"/>
                <a:sym typeface="PolySans Neutral"/>
              </a:defRP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03464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40</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a:xfrm>
            <a:off x="510667" y="177519"/>
            <a:ext cx="10249069" cy="847085"/>
          </a:xfrm>
        </p:spPr>
        <p:txBody>
          <a:bodyPr/>
          <a:lstStyle/>
          <a:p>
            <a:r>
              <a:rPr lang="en-US" dirty="0"/>
              <a:t>Evolution</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extBox 4">
            <a:extLst>
              <a:ext uri="{FF2B5EF4-FFF2-40B4-BE49-F238E27FC236}">
                <a16:creationId xmlns:a16="http://schemas.microsoft.com/office/drawing/2014/main" id="{E39C1FF9-6596-A069-2FDE-33E391E01D0D}"/>
              </a:ext>
            </a:extLst>
          </p:cNvPr>
          <p:cNvSpPr txBox="1"/>
          <p:nvPr/>
        </p:nvSpPr>
        <p:spPr>
          <a:xfrm>
            <a:off x="510667" y="1024604"/>
            <a:ext cx="10973379" cy="4179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Using the Edge method, the number of images and tags for training was increased.</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It was noticed an even better result, increasing the F1 Score, and detecting almost every test image right.</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600" dirty="0">
                <a:latin typeface="Arial" panose="020B0604020202020204" pitchFamily="34" charset="0"/>
                <a:cs typeface="Arial" panose="020B0604020202020204" pitchFamily="34" charset="0"/>
              </a:rPr>
              <a:t>There may still be room for improvement in the model's ability to predict images with much smaller boxes.</a:t>
            </a: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A23369A-983C-E849-398E-04887EB12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14" y="1871689"/>
            <a:ext cx="10590110" cy="1212170"/>
          </a:xfrm>
          <a:prstGeom prst="rect">
            <a:avLst/>
          </a:prstGeom>
        </p:spPr>
      </p:pic>
    </p:spTree>
    <p:extLst>
      <p:ext uri="{BB962C8B-B14F-4D97-AF65-F5344CB8AC3E}">
        <p14:creationId xmlns:p14="http://schemas.microsoft.com/office/powerpoint/2010/main" val="192316085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41</a:t>
            </a:fld>
            <a:endParaRPr lang="en-GB"/>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pic>
        <p:nvPicPr>
          <p:cNvPr id="5" name="Picture 4" descr="A white background with black and white text&#10;&#10;Description automatically generated with medium confidence">
            <a:extLst>
              <a:ext uri="{FF2B5EF4-FFF2-40B4-BE49-F238E27FC236}">
                <a16:creationId xmlns:a16="http://schemas.microsoft.com/office/drawing/2014/main" id="{684BA0EB-9E8E-8EDA-50D1-D01C4C4B5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078" y="112014"/>
            <a:ext cx="8409342" cy="3486799"/>
          </a:xfrm>
          <a:prstGeom prst="rect">
            <a:avLst/>
          </a:prstGeom>
        </p:spPr>
      </p:pic>
      <p:pic>
        <p:nvPicPr>
          <p:cNvPr id="10" name="Picture 9" descr="A stack of green crates&#10;&#10;Description automatically generated">
            <a:extLst>
              <a:ext uri="{FF2B5EF4-FFF2-40B4-BE49-F238E27FC236}">
                <a16:creationId xmlns:a16="http://schemas.microsoft.com/office/drawing/2014/main" id="{9DC5054F-72E9-7A8F-CD77-AA9C6AF25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98813"/>
            <a:ext cx="5682539" cy="1847136"/>
          </a:xfrm>
          <a:prstGeom prst="rect">
            <a:avLst/>
          </a:prstGeom>
        </p:spPr>
      </p:pic>
      <p:pic>
        <p:nvPicPr>
          <p:cNvPr id="12" name="Picture 11" descr="A stack of green crates&#10;&#10;Description automatically generated">
            <a:extLst>
              <a:ext uri="{FF2B5EF4-FFF2-40B4-BE49-F238E27FC236}">
                <a16:creationId xmlns:a16="http://schemas.microsoft.com/office/drawing/2014/main" id="{70A4A4E4-7B1A-0C9E-61AB-31BBF78D6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538" y="3598813"/>
            <a:ext cx="6456077" cy="2434434"/>
          </a:xfrm>
          <a:prstGeom prst="rect">
            <a:avLst/>
          </a:prstGeom>
        </p:spPr>
      </p:pic>
      <p:sp>
        <p:nvSpPr>
          <p:cNvPr id="14" name="Title 13">
            <a:extLst>
              <a:ext uri="{FF2B5EF4-FFF2-40B4-BE49-F238E27FC236}">
                <a16:creationId xmlns:a16="http://schemas.microsoft.com/office/drawing/2014/main" id="{546D0F07-1572-C6AB-2070-9EC87715EEA5}"/>
              </a:ext>
            </a:extLst>
          </p:cNvPr>
          <p:cNvSpPr>
            <a:spLocks noGrp="1"/>
          </p:cNvSpPr>
          <p:nvPr>
            <p:ph type="title"/>
          </p:nvPr>
        </p:nvSpPr>
        <p:spPr/>
        <p:txBody>
          <a:bodyPr/>
          <a:lstStyle/>
          <a:p>
            <a:endParaRPr lang="pt-PT"/>
          </a:p>
        </p:txBody>
      </p:sp>
    </p:spTree>
    <p:extLst>
      <p:ext uri="{BB962C8B-B14F-4D97-AF65-F5344CB8AC3E}">
        <p14:creationId xmlns:p14="http://schemas.microsoft.com/office/powerpoint/2010/main" val="153102671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798AB2-5E11-DDB6-FD3E-DA1D87BDB9B4}"/>
              </a:ext>
            </a:extLst>
          </p:cNvPr>
          <p:cNvSpPr txBox="1"/>
          <p:nvPr/>
        </p:nvSpPr>
        <p:spPr>
          <a:xfrm>
            <a:off x="8512288" y="2079206"/>
            <a:ext cx="3413413" cy="3861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marL="285750" indent="-285750">
              <a:buSzPct val="100000"/>
              <a:buBlip>
                <a:blip r:embed="rId2"/>
              </a:buBlip>
              <a:defRPr sz="1400">
                <a:solidFill>
                  <a:srgbClr val="000F63"/>
                </a:solidFill>
                <a:latin typeface="PolySans Neutral"/>
                <a:ea typeface="PolySans Neutral"/>
                <a:cs typeface="PolySans Neutral"/>
                <a:sym typeface="PolySans Neutral"/>
              </a:defRPr>
            </a:pPr>
            <a:r>
              <a:rPr lang="en-US" sz="1400" dirty="0">
                <a:latin typeface="+mj-lt"/>
              </a:rPr>
              <a:t>It was decided to also test the same approach in AI Builder for fair results.</a:t>
            </a:r>
          </a:p>
          <a:p>
            <a:pPr marL="285750" indent="-285750">
              <a:buSzPct val="100000"/>
              <a:buBlip>
                <a:blip r:embed="rId2"/>
              </a:buBlip>
              <a:defRPr sz="1400">
                <a:solidFill>
                  <a:srgbClr val="000F63"/>
                </a:solidFill>
                <a:latin typeface="PolySans Neutral"/>
                <a:ea typeface="PolySans Neutral"/>
                <a:cs typeface="PolySans Neutral"/>
                <a:sym typeface="PolySans Neutral"/>
              </a:defRPr>
            </a:pPr>
            <a:endParaRPr lang="en-US" sz="1400" dirty="0">
              <a:latin typeface="+mj-lt"/>
            </a:endParaRPr>
          </a:p>
          <a:p>
            <a:pPr marL="285750" indent="-285750">
              <a:buSzPct val="100000"/>
              <a:buBlip>
                <a:blip r:embed="rId2"/>
              </a:buBlip>
              <a:defRPr sz="1400">
                <a:solidFill>
                  <a:srgbClr val="000F63"/>
                </a:solidFill>
                <a:latin typeface="PolySans Neutral"/>
                <a:ea typeface="PolySans Neutral"/>
                <a:cs typeface="PolySans Neutral"/>
                <a:sym typeface="PolySans Neutral"/>
              </a:defRPr>
            </a:pPr>
            <a:r>
              <a:rPr lang="en-US" sz="1400" dirty="0">
                <a:latin typeface="+mj-lt"/>
              </a:rPr>
              <a:t>The initial version of this model began with a large number of tags and images, resulting in a slower growth of the F1 Score compared to the previous model.</a:t>
            </a:r>
          </a:p>
          <a:p>
            <a:pPr marL="285750" indent="-285750">
              <a:buSzPct val="100000"/>
              <a:buBlip>
                <a:blip r:embed="rId2"/>
              </a:buBlip>
              <a:defRPr sz="1400">
                <a:solidFill>
                  <a:srgbClr val="000F63"/>
                </a:solidFill>
                <a:latin typeface="PolySans Neutral"/>
                <a:ea typeface="PolySans Neutral"/>
                <a:cs typeface="PolySans Neutral"/>
                <a:sym typeface="PolySans Neutral"/>
              </a:defRPr>
            </a:pPr>
            <a:endParaRPr lang="en-US" sz="1400" dirty="0">
              <a:latin typeface="+mj-lt"/>
            </a:endParaRPr>
          </a:p>
          <a:p>
            <a:pPr marL="285750" indent="-285750">
              <a:buSzPct val="100000"/>
              <a:buBlip>
                <a:blip r:embed="rId2"/>
              </a:buBlip>
              <a:defRPr sz="1400">
                <a:solidFill>
                  <a:srgbClr val="000F63"/>
                </a:solidFill>
                <a:latin typeface="PolySans Neutral"/>
                <a:ea typeface="PolySans Neutral"/>
                <a:cs typeface="PolySans Neutral"/>
                <a:sym typeface="PolySans Neutral"/>
              </a:defRPr>
            </a:pPr>
            <a:r>
              <a:rPr lang="en-US" sz="1400" dirty="0">
                <a:latin typeface="+mj-lt"/>
              </a:rPr>
              <a:t>In this model, a greater number of images and tags were used, yet similar to the previous model, the curve demonstrates that the F1 Score is unlikely to reach higher values even with the addition of more images and tags."</a:t>
            </a:r>
          </a:p>
          <a:p>
            <a:pPr marL="285750" indent="-285750">
              <a:buSzPct val="100000"/>
              <a:buBlip>
                <a:blip r:embed="rId2"/>
              </a:buBlip>
              <a:defRPr sz="1400">
                <a:solidFill>
                  <a:srgbClr val="000F63"/>
                </a:solidFill>
                <a:latin typeface="PolySans Neutral"/>
                <a:ea typeface="PolySans Neutral"/>
                <a:cs typeface="PolySans Neutral"/>
                <a:sym typeface="PolySans Neutral"/>
              </a:defRPr>
            </a:pPr>
            <a:endParaRPr lang="en-US" sz="1600" dirty="0">
              <a:latin typeface="+mj-lt"/>
            </a:endParaRPr>
          </a:p>
          <a:p>
            <a:pPr marL="285750" indent="-285750">
              <a:buSzPct val="100000"/>
              <a:buBlip>
                <a:blip r:embed="rId2"/>
              </a:buBlip>
              <a:defRPr sz="1400">
                <a:solidFill>
                  <a:srgbClr val="000F63"/>
                </a:solidFill>
                <a:latin typeface="PolySans Neutral"/>
                <a:ea typeface="PolySans Neutral"/>
                <a:cs typeface="PolySans Neutral"/>
                <a:sym typeface="PolySans Neutral"/>
              </a:defRPr>
            </a:pPr>
            <a:endParaRPr lang="en-US" sz="1600" dirty="0">
              <a:latin typeface="+mj-lt"/>
            </a:endParaRPr>
          </a:p>
          <a:p>
            <a:pPr marL="285750" indent="-285750">
              <a:buSzPct val="100000"/>
              <a:buBlip>
                <a:blip r:embed="rId2"/>
              </a:buBlip>
              <a:defRPr sz="1400">
                <a:solidFill>
                  <a:srgbClr val="000F63"/>
                </a:solidFill>
                <a:latin typeface="PolySans Neutral"/>
                <a:ea typeface="PolySans Neutral"/>
                <a:cs typeface="PolySans Neutral"/>
                <a:sym typeface="PolySans Neutral"/>
              </a:defRPr>
            </a:pPr>
            <a:endParaRPr lang="en-US" sz="1600" dirty="0">
              <a:latin typeface="+mj-lt"/>
            </a:endParaRPr>
          </a:p>
          <a:p>
            <a:pPr marL="285750" indent="-285750">
              <a:buSzPct val="100000"/>
              <a:buBlip>
                <a:blip r:embed="rId2"/>
              </a:buBlip>
              <a:defRPr sz="1400">
                <a:solidFill>
                  <a:srgbClr val="000F63"/>
                </a:solidFill>
                <a:latin typeface="PolySans Neutral"/>
                <a:ea typeface="PolySans Neutral"/>
                <a:cs typeface="PolySans Neutral"/>
                <a:sym typeface="PolySans Neutral"/>
              </a:defRPr>
            </a:pPr>
            <a:endParaRPr lang="en-US" sz="1600" dirty="0">
              <a:latin typeface="+mj-lt"/>
            </a:endParaRPr>
          </a:p>
          <a:p>
            <a:pPr marL="285750" indent="-285750">
              <a:buSzPct val="100000"/>
              <a:buBlip>
                <a:blip r:embed="rId2"/>
              </a:buBlip>
              <a:defRPr sz="1400">
                <a:solidFill>
                  <a:srgbClr val="000F63"/>
                </a:solidFill>
                <a:latin typeface="PolySans Neutral"/>
                <a:ea typeface="PolySans Neutral"/>
                <a:cs typeface="PolySans Neutral"/>
                <a:sym typeface="PolySans Neutral"/>
              </a:defRPr>
            </a:pPr>
            <a:endParaRPr sz="1600" dirty="0">
              <a:latin typeface="+mj-lt"/>
            </a:endParaRPr>
          </a:p>
        </p:txBody>
      </p:sp>
      <p:sp>
        <p:nvSpPr>
          <p:cNvPr id="11" name="Slide Number Placeholder 2">
            <a:extLst>
              <a:ext uri="{FF2B5EF4-FFF2-40B4-BE49-F238E27FC236}">
                <a16:creationId xmlns:a16="http://schemas.microsoft.com/office/drawing/2014/main" id="{E6779AF2-5576-5BF1-D3C9-15A636C19C2F}"/>
              </a:ext>
            </a:extLst>
          </p:cNvPr>
          <p:cNvSpPr>
            <a:spLocks noGrp="1"/>
          </p:cNvSpPr>
          <p:nvPr>
            <p:ph type="sldNum" sz="quarter" idx="2"/>
          </p:nvPr>
        </p:nvSpPr>
        <p:spPr>
          <a:xfrm>
            <a:off x="11500076" y="6315709"/>
            <a:ext cx="141064" cy="153888"/>
          </a:xfrm>
        </p:spPr>
        <p:txBody>
          <a:bodyPr/>
          <a:lstStyle/>
          <a:p>
            <a:fld id="{86CB4B4D-7CA3-9044-876B-883B54F8677D}" type="slidenum">
              <a:rPr lang="en-GB" smtClean="0"/>
              <a:t>42</a:t>
            </a:fld>
            <a:endParaRPr lang="en-GB"/>
          </a:p>
        </p:txBody>
      </p:sp>
      <p:graphicFrame>
        <p:nvGraphicFramePr>
          <p:cNvPr id="3" name="Chart 2">
            <a:extLst>
              <a:ext uri="{FF2B5EF4-FFF2-40B4-BE49-F238E27FC236}">
                <a16:creationId xmlns:a16="http://schemas.microsoft.com/office/drawing/2014/main" id="{1A1F96C2-D39C-32A2-8EC2-906FB36051FF}"/>
              </a:ext>
            </a:extLst>
          </p:cNvPr>
          <p:cNvGraphicFramePr>
            <a:graphicFrameLocks/>
          </p:cNvGraphicFramePr>
          <p:nvPr>
            <p:extLst>
              <p:ext uri="{D42A27DB-BD31-4B8C-83A1-F6EECF244321}">
                <p14:modId xmlns:p14="http://schemas.microsoft.com/office/powerpoint/2010/main" val="3312853310"/>
              </p:ext>
            </p:extLst>
          </p:nvPr>
        </p:nvGraphicFramePr>
        <p:xfrm>
          <a:off x="266299" y="1330693"/>
          <a:ext cx="8313643" cy="419661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7">
            <a:extLst>
              <a:ext uri="{FF2B5EF4-FFF2-40B4-BE49-F238E27FC236}">
                <a16:creationId xmlns:a16="http://schemas.microsoft.com/office/drawing/2014/main" id="{DEBB01B7-7AF5-ADFF-BD12-35E50A47971E}"/>
              </a:ext>
            </a:extLst>
          </p:cNvPr>
          <p:cNvSpPr txBox="1">
            <a:spLocks/>
          </p:cNvSpPr>
          <p:nvPr/>
        </p:nvSpPr>
        <p:spPr>
          <a:xfrm>
            <a:off x="492737" y="483608"/>
            <a:ext cx="10249069" cy="847085"/>
          </a:xfrm>
          <a:prstGeom prst="rect">
            <a:avLst/>
          </a:prstGeom>
        </p:spPr>
        <p:txBody>
          <a:bodyPr/>
          <a:lstStyle>
            <a:lvl1pPr marL="0" marR="0" indent="0" algn="l" defTabSz="914400" rtl="0" latinLnBrk="0">
              <a:lnSpc>
                <a:spcPct val="90000"/>
              </a:lnSpc>
              <a:spcBef>
                <a:spcPts val="0"/>
              </a:spcBef>
              <a:spcAft>
                <a:spcPts val="0"/>
              </a:spcAft>
              <a:buClrTx/>
              <a:buSzTx/>
              <a:buFontTx/>
              <a:buNone/>
              <a:tabLst/>
              <a:defRPr sz="2800" b="0" i="0" u="none" strike="noStrike" cap="none" spc="0" baseline="0">
                <a:solidFill>
                  <a:srgbClr val="000F68"/>
                </a:solidFill>
                <a:uFillTx/>
                <a:latin typeface="PolySans Neutral" pitchFamily="2" charset="77"/>
                <a:ea typeface="PolySans Neutral" pitchFamily="2" charset="77"/>
                <a:cs typeface="Calibri"/>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F68"/>
                </a:solidFill>
                <a:uFillTx/>
                <a:latin typeface="Calibri"/>
                <a:ea typeface="Calibri"/>
                <a:cs typeface="Calibri"/>
                <a:sym typeface="Calibri"/>
              </a:defRPr>
            </a:lvl9pPr>
          </a:lstStyle>
          <a:p>
            <a:pPr hangingPunct="1"/>
            <a:r>
              <a:rPr lang="en-US" dirty="0">
                <a:latin typeface="+mj-lt"/>
              </a:rPr>
              <a:t>AI Builder </a:t>
            </a:r>
            <a:r>
              <a:rPr lang="pt-PT" dirty="0"/>
              <a:t>Box </a:t>
            </a:r>
            <a:r>
              <a:rPr lang="pt-PT" dirty="0" err="1"/>
              <a:t>Detection</a:t>
            </a:r>
            <a:r>
              <a:rPr lang="pt-PT" baseline="0" dirty="0"/>
              <a:t> </a:t>
            </a:r>
            <a:r>
              <a:rPr lang="pt-PT" baseline="0" dirty="0" err="1"/>
              <a:t>Symbol</a:t>
            </a:r>
            <a:r>
              <a:rPr lang="pt-PT" baseline="0" dirty="0"/>
              <a:t> Duo </a:t>
            </a:r>
            <a:r>
              <a:rPr lang="pt-PT" baseline="0" dirty="0" err="1"/>
              <a:t>Type</a:t>
            </a:r>
            <a:r>
              <a:rPr lang="pt-PT" baseline="0" dirty="0"/>
              <a:t> </a:t>
            </a:r>
            <a:r>
              <a:rPr lang="pt-PT" baseline="0" dirty="0" err="1"/>
              <a:t>Test</a:t>
            </a:r>
            <a:r>
              <a:rPr lang="en-US" dirty="0">
                <a:latin typeface="+mj-lt"/>
              </a:rPr>
              <a:t> </a:t>
            </a:r>
            <a:endParaRPr lang="pt-PT" dirty="0">
              <a:latin typeface="+mj-lt"/>
            </a:endParaRPr>
          </a:p>
        </p:txBody>
      </p:sp>
    </p:spTree>
    <p:extLst>
      <p:ext uri="{BB962C8B-B14F-4D97-AF65-F5344CB8AC3E}">
        <p14:creationId xmlns:p14="http://schemas.microsoft.com/office/powerpoint/2010/main" val="127296768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FAB15-962F-A265-8BF0-170579068F82}"/>
              </a:ext>
            </a:extLst>
          </p:cNvPr>
          <p:cNvSpPr>
            <a:spLocks noGrp="1"/>
          </p:cNvSpPr>
          <p:nvPr>
            <p:ph type="sldNum" sz="quarter" idx="2"/>
          </p:nvPr>
        </p:nvSpPr>
        <p:spPr/>
        <p:txBody>
          <a:bodyPr/>
          <a:lstStyle/>
          <a:p>
            <a:fld id="{86CB4B4D-7CA3-9044-876B-883B54F8677D}" type="slidenum">
              <a:rPr lang="en-GB" smtClean="0"/>
              <a:t>43</a:t>
            </a:fld>
            <a:endParaRPr lang="en-GB"/>
          </a:p>
        </p:txBody>
      </p:sp>
      <p:sp>
        <p:nvSpPr>
          <p:cNvPr id="3" name="Text Placeholder 2">
            <a:extLst>
              <a:ext uri="{FF2B5EF4-FFF2-40B4-BE49-F238E27FC236}">
                <a16:creationId xmlns:a16="http://schemas.microsoft.com/office/drawing/2014/main" id="{6B221B6C-99ED-56AF-146F-F9A7E33AD7D1}"/>
              </a:ext>
            </a:extLst>
          </p:cNvPr>
          <p:cNvSpPr>
            <a:spLocks noGrp="1"/>
          </p:cNvSpPr>
          <p:nvPr>
            <p:ph type="body" sz="quarter" idx="12"/>
          </p:nvPr>
        </p:nvSpPr>
        <p:spPr/>
        <p:txBody>
          <a:bodyPr/>
          <a:lstStyle/>
          <a:p>
            <a:endParaRPr lang="en-US" dirty="0"/>
          </a:p>
        </p:txBody>
      </p:sp>
      <p:sp>
        <p:nvSpPr>
          <p:cNvPr id="4" name="Text Placeholder 3">
            <a:extLst>
              <a:ext uri="{FF2B5EF4-FFF2-40B4-BE49-F238E27FC236}">
                <a16:creationId xmlns:a16="http://schemas.microsoft.com/office/drawing/2014/main" id="{425DECE2-52F7-56E3-A0F5-7C74CCFB1E53}"/>
              </a:ext>
            </a:extLst>
          </p:cNvPr>
          <p:cNvSpPr>
            <a:spLocks noGrp="1"/>
          </p:cNvSpPr>
          <p:nvPr>
            <p:ph type="body" sz="quarter" idx="13"/>
          </p:nvPr>
        </p:nvSpPr>
        <p:spPr/>
        <p:txBody>
          <a:bodyPr/>
          <a:lstStyle/>
          <a:p>
            <a:r>
              <a:rPr lang="en-US" dirty="0"/>
              <a:t>Conclusions</a:t>
            </a:r>
          </a:p>
        </p:txBody>
      </p:sp>
    </p:spTree>
    <p:extLst>
      <p:ext uri="{BB962C8B-B14F-4D97-AF65-F5344CB8AC3E}">
        <p14:creationId xmlns:p14="http://schemas.microsoft.com/office/powerpoint/2010/main" val="26930434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44</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a:xfrm>
            <a:off x="510667" y="177519"/>
            <a:ext cx="10249069" cy="847085"/>
          </a:xfrm>
        </p:spPr>
        <p:txBody>
          <a:bodyPr/>
          <a:lstStyle/>
          <a:p>
            <a:r>
              <a:rPr lang="en-US" dirty="0"/>
              <a:t>Conclusions</a:t>
            </a:r>
            <a:endParaRPr lang="pt-PT" dirty="0"/>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sp>
        <p:nvSpPr>
          <p:cNvPr id="2" name="TextBox 4">
            <a:extLst>
              <a:ext uri="{FF2B5EF4-FFF2-40B4-BE49-F238E27FC236}">
                <a16:creationId xmlns:a16="http://schemas.microsoft.com/office/drawing/2014/main" id="{E39C1FF9-6596-A069-2FDE-33E391E01D0D}"/>
              </a:ext>
            </a:extLst>
          </p:cNvPr>
          <p:cNvSpPr txBox="1"/>
          <p:nvPr/>
        </p:nvSpPr>
        <p:spPr>
          <a:xfrm>
            <a:off x="510667" y="1024603"/>
            <a:ext cx="10973379" cy="5291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In light of our previous experiences, Google Cloud Vision Auto ML delivered superior results for this specific use case:</a:t>
            </a:r>
          </a:p>
          <a:p>
            <a:pPr>
              <a:buSzPct val="100000"/>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	AI Builder F1 Score: 93.23%</a:t>
            </a:r>
          </a:p>
          <a:p>
            <a:pPr>
              <a:buSzPct val="100000"/>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	Auto ML F1 Score: 99.20%</a:t>
            </a: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Google's tools also enhance the user experience during development:</a:t>
            </a:r>
          </a:p>
          <a:p>
            <a:pPr>
              <a:buSzPct val="100000"/>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	Image annotation can be managed more effectively with unrestricted zooming.</a:t>
            </a:r>
          </a:p>
          <a:p>
            <a:pPr>
              <a:buSzPct val="100000"/>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	Annotation information is displayed more effectively.</a:t>
            </a:r>
          </a:p>
          <a:p>
            <a:pPr marL="285750" indent="-285750">
              <a:buSzPct val="100000"/>
              <a:buBlip>
                <a:blip r:embed="rId2"/>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Theoretically, Cloud-based training methods are more accurate than Edge-based methods, these results are particularly intriguing and greatly aid in decision-making, especially considering the cost-effectiveness of Edge methods.</a:t>
            </a:r>
          </a:p>
          <a:p>
            <a:pPr marL="285750" indent="-285750">
              <a:buSzPct val="100000"/>
              <a:buBlip>
                <a:blip r:embed="rId2"/>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Microsoft AI Builder remains a valuable accelerator tool due to its ease of creating a simple user interface, but it may not be the optimal solution for this use case.</a:t>
            </a: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The models performed better when tagging a specific/differentiable part of the box vs the whole box.</a:t>
            </a:r>
          </a:p>
          <a:p>
            <a:pPr>
              <a:buSzPct val="100000"/>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In general, the models performed better when processing images with larger boxes, either by taking photos closer to stack or cropping the images to the stack.</a:t>
            </a: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a:p>
            <a:pPr marL="285750" indent="-285750">
              <a:buSzPct val="100000"/>
              <a:buBlip>
                <a:blip r:embed="rId2"/>
              </a:buBlip>
              <a:defRPr>
                <a:latin typeface="PolySans Neutral"/>
                <a:ea typeface="PolySans Neutral"/>
                <a:cs typeface="PolySans Neutral"/>
                <a:sym typeface="PolySans Neutral"/>
              </a:defRPr>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149217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13C9E5-7E55-458C-BA57-E40816A1A403}"/>
              </a:ext>
            </a:extLst>
          </p:cNvPr>
          <p:cNvSpPr>
            <a:spLocks noGrp="1"/>
          </p:cNvSpPr>
          <p:nvPr>
            <p:ph type="sldNum" sz="quarter" idx="2"/>
          </p:nvPr>
        </p:nvSpPr>
        <p:spPr/>
        <p:txBody>
          <a:bodyPr/>
          <a:lstStyle/>
          <a:p>
            <a:fld id="{86CB4B4D-7CA3-9044-876B-883B54F8677D}" type="slidenum">
              <a:rPr lang="pt-PT" noProof="0" smtClean="0"/>
              <a:t>45</a:t>
            </a:fld>
            <a:endParaRPr lang="pt-PT" noProof="0"/>
          </a:p>
        </p:txBody>
      </p:sp>
      <p:sp>
        <p:nvSpPr>
          <p:cNvPr id="3" name="Title 2">
            <a:extLst>
              <a:ext uri="{FF2B5EF4-FFF2-40B4-BE49-F238E27FC236}">
                <a16:creationId xmlns:a16="http://schemas.microsoft.com/office/drawing/2014/main" id="{C4F482CE-11A3-49BF-B9EB-94FDB4E644A8}"/>
              </a:ext>
            </a:extLst>
          </p:cNvPr>
          <p:cNvSpPr>
            <a:spLocks noGrp="1"/>
          </p:cNvSpPr>
          <p:nvPr>
            <p:ph type="title"/>
          </p:nvPr>
        </p:nvSpPr>
        <p:spPr/>
        <p:txBody>
          <a:bodyPr/>
          <a:lstStyle/>
          <a:p>
            <a:r>
              <a:rPr lang="pt-PT" dirty="0" err="1"/>
              <a:t>References</a:t>
            </a:r>
            <a:endParaRPr lang="pt-PT" dirty="0"/>
          </a:p>
        </p:txBody>
      </p:sp>
      <p:sp>
        <p:nvSpPr>
          <p:cNvPr id="4" name="Text Placeholder 3">
            <a:extLst>
              <a:ext uri="{FF2B5EF4-FFF2-40B4-BE49-F238E27FC236}">
                <a16:creationId xmlns:a16="http://schemas.microsoft.com/office/drawing/2014/main" id="{D6CE16CF-C366-4202-8902-DBC7DF2C2204}"/>
              </a:ext>
            </a:extLst>
          </p:cNvPr>
          <p:cNvSpPr>
            <a:spLocks noGrp="1"/>
          </p:cNvSpPr>
          <p:nvPr>
            <p:ph type="body" sz="quarter" idx="11"/>
          </p:nvPr>
        </p:nvSpPr>
        <p:spPr>
          <a:xfrm>
            <a:off x="510667" y="1164667"/>
            <a:ext cx="11130472" cy="4508335"/>
          </a:xfrm>
        </p:spPr>
        <p:txBody>
          <a:bodyPr/>
          <a:lstStyle/>
          <a:p>
            <a:r>
              <a:rPr lang="en-US" dirty="0">
                <a:hlinkClick r:id="rId2"/>
              </a:rPr>
              <a:t>AI Builder Calculator | Microsoft Power Apps</a:t>
            </a:r>
            <a:br>
              <a:rPr lang="en-US" dirty="0"/>
            </a:br>
            <a:r>
              <a:rPr lang="pt-PT" dirty="0">
                <a:hlinkClick r:id="rId3"/>
              </a:rPr>
              <a:t>AI </a:t>
            </a:r>
            <a:r>
              <a:rPr lang="pt-PT" dirty="0" err="1">
                <a:hlinkClick r:id="rId3"/>
              </a:rPr>
              <a:t>Services</a:t>
            </a:r>
            <a:r>
              <a:rPr lang="pt-PT" dirty="0">
                <a:hlinkClick r:id="rId3"/>
              </a:rPr>
              <a:t> </a:t>
            </a:r>
            <a:r>
              <a:rPr lang="pt-PT" dirty="0" err="1">
                <a:hlinkClick r:id="rId3"/>
              </a:rPr>
              <a:t>Pricing</a:t>
            </a:r>
            <a:r>
              <a:rPr lang="pt-PT" dirty="0">
                <a:hlinkClick r:id="rId3"/>
              </a:rPr>
              <a:t> – </a:t>
            </a:r>
            <a:r>
              <a:rPr lang="pt-PT" dirty="0" err="1">
                <a:hlinkClick r:id="rId3"/>
              </a:rPr>
              <a:t>Custom</a:t>
            </a:r>
            <a:r>
              <a:rPr lang="pt-PT" dirty="0">
                <a:hlinkClick r:id="rId3"/>
              </a:rPr>
              <a:t> </a:t>
            </a:r>
            <a:r>
              <a:rPr lang="pt-PT" dirty="0" err="1">
                <a:hlinkClick r:id="rId3"/>
              </a:rPr>
              <a:t>Vision</a:t>
            </a:r>
            <a:r>
              <a:rPr lang="pt-PT" dirty="0">
                <a:hlinkClick r:id="rId3"/>
              </a:rPr>
              <a:t> </a:t>
            </a:r>
            <a:r>
              <a:rPr lang="pt-PT" dirty="0" err="1">
                <a:hlinkClick r:id="rId3"/>
              </a:rPr>
              <a:t>Service</a:t>
            </a:r>
            <a:r>
              <a:rPr lang="pt-PT" dirty="0">
                <a:hlinkClick r:id="rId3"/>
              </a:rPr>
              <a:t> | Microsoft </a:t>
            </a:r>
            <a:r>
              <a:rPr lang="pt-PT" dirty="0" err="1">
                <a:hlinkClick r:id="rId3"/>
              </a:rPr>
              <a:t>Azure</a:t>
            </a:r>
            <a:endParaRPr lang="pt-PT" dirty="0"/>
          </a:p>
          <a:p>
            <a:r>
              <a:rPr lang="pt-PT" dirty="0" err="1">
                <a:hlinkClick r:id="rId4"/>
              </a:rPr>
              <a:t>Pricing</a:t>
            </a:r>
            <a:r>
              <a:rPr lang="pt-PT" dirty="0">
                <a:hlinkClick r:id="rId4"/>
              </a:rPr>
              <a:t> </a:t>
            </a:r>
            <a:r>
              <a:rPr lang="pt-PT" dirty="0" err="1">
                <a:hlinkClick r:id="rId4"/>
              </a:rPr>
              <a:t>Calculator</a:t>
            </a:r>
            <a:r>
              <a:rPr lang="pt-PT" dirty="0">
                <a:hlinkClick r:id="rId4"/>
              </a:rPr>
              <a:t> | Microsoft </a:t>
            </a:r>
            <a:r>
              <a:rPr lang="pt-PT" dirty="0" err="1">
                <a:hlinkClick r:id="rId4"/>
              </a:rPr>
              <a:t>Azure</a:t>
            </a:r>
            <a:endParaRPr lang="pt-PT" dirty="0"/>
          </a:p>
          <a:p>
            <a:r>
              <a:rPr lang="en-US" dirty="0">
                <a:hlinkClick r:id="rId5"/>
              </a:rPr>
              <a:t>Pricing  |  Cloud Vision API  |  Google Cloud</a:t>
            </a:r>
            <a:endParaRPr lang="en-US" dirty="0"/>
          </a:p>
          <a:p>
            <a:r>
              <a:rPr lang="pt-PT" dirty="0" err="1">
                <a:hlinkClick r:id="rId6"/>
              </a:rPr>
              <a:t>Pricing</a:t>
            </a:r>
            <a:r>
              <a:rPr lang="pt-PT" dirty="0">
                <a:hlinkClick r:id="rId6"/>
              </a:rPr>
              <a:t>  |  </a:t>
            </a:r>
            <a:r>
              <a:rPr lang="pt-PT" dirty="0" err="1">
                <a:hlinkClick r:id="rId6"/>
              </a:rPr>
              <a:t>Vertex</a:t>
            </a:r>
            <a:r>
              <a:rPr lang="pt-PT" dirty="0">
                <a:hlinkClick r:id="rId6"/>
              </a:rPr>
              <a:t> AI  |  Google </a:t>
            </a:r>
            <a:r>
              <a:rPr lang="pt-PT" dirty="0" err="1">
                <a:hlinkClick r:id="rId6"/>
              </a:rPr>
              <a:t>Cloud</a:t>
            </a:r>
            <a:endParaRPr lang="pt-PT" dirty="0"/>
          </a:p>
        </p:txBody>
      </p:sp>
      <p:sp>
        <p:nvSpPr>
          <p:cNvPr id="5" name="Text Placeholder 4">
            <a:extLst>
              <a:ext uri="{FF2B5EF4-FFF2-40B4-BE49-F238E27FC236}">
                <a16:creationId xmlns:a16="http://schemas.microsoft.com/office/drawing/2014/main" id="{DBAABBE8-7799-4E5F-A862-EDEB83FEE312}"/>
              </a:ext>
            </a:extLst>
          </p:cNvPr>
          <p:cNvSpPr>
            <a:spLocks noGrp="1"/>
          </p:cNvSpPr>
          <p:nvPr>
            <p:ph type="body" sz="quarter" idx="1"/>
          </p:nvPr>
        </p:nvSpPr>
        <p:spPr/>
        <p:txBody>
          <a:bodyPr/>
          <a:lstStyle/>
          <a:p>
            <a:endParaRPr lang="pt-PT"/>
          </a:p>
        </p:txBody>
      </p:sp>
    </p:spTree>
    <p:extLst>
      <p:ext uri="{BB962C8B-B14F-4D97-AF65-F5344CB8AC3E}">
        <p14:creationId xmlns:p14="http://schemas.microsoft.com/office/powerpoint/2010/main" val="251618535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D6F408-7C39-C5DD-1861-600ED98FB688}"/>
              </a:ext>
            </a:extLst>
          </p:cNvPr>
          <p:cNvSpPr>
            <a:spLocks noGrp="1"/>
          </p:cNvSpPr>
          <p:nvPr>
            <p:ph type="sldNum" sz="quarter" idx="2"/>
          </p:nvPr>
        </p:nvSpPr>
        <p:spPr/>
        <p:txBody>
          <a:bodyPr/>
          <a:lstStyle/>
          <a:p>
            <a:fld id="{86CB4B4D-7CA3-9044-876B-883B54F8677D}" type="slidenum">
              <a:rPr lang="en-GB" smtClean="0"/>
              <a:t>5</a:t>
            </a:fld>
            <a:endParaRPr lang="en-GB"/>
          </a:p>
        </p:txBody>
      </p:sp>
      <p:sp>
        <p:nvSpPr>
          <p:cNvPr id="3" name="Text Placeholder 2">
            <a:extLst>
              <a:ext uri="{FF2B5EF4-FFF2-40B4-BE49-F238E27FC236}">
                <a16:creationId xmlns:a16="http://schemas.microsoft.com/office/drawing/2014/main" id="{B5574065-2D79-8CA0-C694-5120B4168BFE}"/>
              </a:ext>
            </a:extLst>
          </p:cNvPr>
          <p:cNvSpPr>
            <a:spLocks noGrp="1"/>
          </p:cNvSpPr>
          <p:nvPr>
            <p:ph type="body" sz="quarter" idx="12"/>
          </p:nvPr>
        </p:nvSpPr>
        <p:spPr/>
        <p:txBody>
          <a:bodyPr/>
          <a:lstStyle/>
          <a:p>
            <a:r>
              <a:rPr lang="en-US" dirty="0"/>
              <a:t>Microsoft vs Google</a:t>
            </a:r>
          </a:p>
          <a:p>
            <a:r>
              <a:rPr lang="en-US" dirty="0"/>
              <a:t>Choice of Technologies</a:t>
            </a:r>
          </a:p>
        </p:txBody>
      </p:sp>
      <p:sp>
        <p:nvSpPr>
          <p:cNvPr id="4" name="Text Placeholder 3">
            <a:extLst>
              <a:ext uri="{FF2B5EF4-FFF2-40B4-BE49-F238E27FC236}">
                <a16:creationId xmlns:a16="http://schemas.microsoft.com/office/drawing/2014/main" id="{25A7654F-5ADA-2ED3-20A7-7597D6E30953}"/>
              </a:ext>
            </a:extLst>
          </p:cNvPr>
          <p:cNvSpPr>
            <a:spLocks noGrp="1"/>
          </p:cNvSpPr>
          <p:nvPr>
            <p:ph type="body" sz="quarter" idx="13"/>
          </p:nvPr>
        </p:nvSpPr>
        <p:spPr/>
        <p:txBody>
          <a:bodyPr/>
          <a:lstStyle/>
          <a:p>
            <a:r>
              <a:rPr lang="en-US" dirty="0"/>
              <a:t>Technologies Introduction</a:t>
            </a:r>
          </a:p>
        </p:txBody>
      </p:sp>
    </p:spTree>
    <p:extLst>
      <p:ext uri="{BB962C8B-B14F-4D97-AF65-F5344CB8AC3E}">
        <p14:creationId xmlns:p14="http://schemas.microsoft.com/office/powerpoint/2010/main" val="27340414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DEA66D0-9D7A-9CFD-5DA7-9B004A1401C7}"/>
              </a:ext>
            </a:extLst>
          </p:cNvPr>
          <p:cNvSpPr>
            <a:spLocks noGrp="1"/>
          </p:cNvSpPr>
          <p:nvPr>
            <p:ph type="sldNum" sz="quarter" idx="2"/>
          </p:nvPr>
        </p:nvSpPr>
        <p:spPr/>
        <p:txBody>
          <a:bodyPr/>
          <a:lstStyle/>
          <a:p>
            <a:fld id="{86CB4B4D-7CA3-9044-876B-883B54F8677D}" type="slidenum">
              <a:rPr lang="en-GB" smtClean="0"/>
              <a:t>6</a:t>
            </a:fld>
            <a:endParaRPr lang="en-GB"/>
          </a:p>
        </p:txBody>
      </p:sp>
      <p:sp>
        <p:nvSpPr>
          <p:cNvPr id="13" name="Text Placeholder 12">
            <a:extLst>
              <a:ext uri="{FF2B5EF4-FFF2-40B4-BE49-F238E27FC236}">
                <a16:creationId xmlns:a16="http://schemas.microsoft.com/office/drawing/2014/main" id="{7EF54A54-9F9E-47DF-B6DF-625A8584A85C}"/>
              </a:ext>
            </a:extLst>
          </p:cNvPr>
          <p:cNvSpPr>
            <a:spLocks noGrp="1"/>
          </p:cNvSpPr>
          <p:nvPr>
            <p:ph type="body" sz="quarter" idx="1"/>
          </p:nvPr>
        </p:nvSpPr>
        <p:spPr/>
        <p:txBody>
          <a:bodyPr/>
          <a:lstStyle/>
          <a:p>
            <a:endParaRPr lang="pt-PT"/>
          </a:p>
        </p:txBody>
      </p:sp>
      <p:sp>
        <p:nvSpPr>
          <p:cNvPr id="3" name="Off-page Connector 4">
            <a:extLst>
              <a:ext uri="{FF2B5EF4-FFF2-40B4-BE49-F238E27FC236}">
                <a16:creationId xmlns:a16="http://schemas.microsoft.com/office/drawing/2014/main" id="{E0FC6601-8B39-CF95-CB5D-32827BEE0C2C}"/>
              </a:ext>
            </a:extLst>
          </p:cNvPr>
          <p:cNvSpPr/>
          <p:nvPr/>
        </p:nvSpPr>
        <p:spPr>
          <a:xfrm rot="16200000">
            <a:off x="179292" y="1813380"/>
            <a:ext cx="2710929" cy="27109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280"/>
                </a:lnTo>
                <a:lnTo>
                  <a:pt x="10800" y="21600"/>
                </a:lnTo>
                <a:lnTo>
                  <a:pt x="0" y="17280"/>
                </a:lnTo>
                <a:close/>
              </a:path>
            </a:pathLst>
          </a:custGeom>
          <a:solidFill>
            <a:srgbClr val="CA3F2D"/>
          </a:solidFill>
          <a:ln w="12700">
            <a:miter lim="400000"/>
          </a:ln>
        </p:spPr>
        <p:txBody>
          <a:bodyPr lIns="45718" tIns="45718" rIns="45718" bIns="45718" anchor="ctr">
            <a:noAutofit/>
          </a:bodyPr>
          <a:lstStyle/>
          <a:p>
            <a:pPr algn="ctr">
              <a:defRPr sz="1200">
                <a:solidFill>
                  <a:srgbClr val="89232C"/>
                </a:solidFill>
                <a:latin typeface="PolySans Neutral"/>
                <a:ea typeface="PolySans Neutral"/>
                <a:cs typeface="PolySans Neutral"/>
                <a:sym typeface="PolySans Neutral"/>
              </a:defRPr>
            </a:pPr>
            <a:endParaRPr/>
          </a:p>
        </p:txBody>
      </p:sp>
      <p:sp>
        <p:nvSpPr>
          <p:cNvPr id="4" name="Rectangle 7">
            <a:extLst>
              <a:ext uri="{FF2B5EF4-FFF2-40B4-BE49-F238E27FC236}">
                <a16:creationId xmlns:a16="http://schemas.microsoft.com/office/drawing/2014/main" id="{B24C5A1E-0E8C-AB3A-982D-6AFD31DDA189}"/>
              </a:ext>
            </a:extLst>
          </p:cNvPr>
          <p:cNvSpPr/>
          <p:nvPr/>
        </p:nvSpPr>
        <p:spPr>
          <a:xfrm>
            <a:off x="3296512" y="4005873"/>
            <a:ext cx="3145102" cy="1218309"/>
          </a:xfrm>
          <a:prstGeom prst="rect">
            <a:avLst/>
          </a:prstGeom>
          <a:solidFill>
            <a:srgbClr val="CA3F2D">
              <a:alpha val="80000"/>
            </a:srgbClr>
          </a:solidFill>
          <a:ln w="12700">
            <a:miter lim="400000"/>
          </a:ln>
        </p:spPr>
        <p:txBody>
          <a:bodyPr lIns="45718" tIns="45718" rIns="45718" bIns="45718" anchor="ctr">
            <a:noAutofit/>
          </a:bodyPr>
          <a:lstStyle/>
          <a:p>
            <a:pPr algn="ctr">
              <a:defRPr sz="1200">
                <a:solidFill>
                  <a:srgbClr val="F2F0EF"/>
                </a:solidFill>
                <a:latin typeface="+mj-lt"/>
                <a:ea typeface="+mj-ea"/>
                <a:cs typeface="+mj-cs"/>
                <a:sym typeface="Arial"/>
              </a:defRPr>
            </a:pPr>
            <a:endParaRPr/>
          </a:p>
        </p:txBody>
      </p:sp>
      <p:sp>
        <p:nvSpPr>
          <p:cNvPr id="5" name="Rectangle 8">
            <a:extLst>
              <a:ext uri="{FF2B5EF4-FFF2-40B4-BE49-F238E27FC236}">
                <a16:creationId xmlns:a16="http://schemas.microsoft.com/office/drawing/2014/main" id="{A3E5797A-24EA-2A13-66A5-88834B372DE9}"/>
              </a:ext>
            </a:extLst>
          </p:cNvPr>
          <p:cNvSpPr/>
          <p:nvPr/>
        </p:nvSpPr>
        <p:spPr>
          <a:xfrm>
            <a:off x="3296512" y="1093005"/>
            <a:ext cx="3145102" cy="1218309"/>
          </a:xfrm>
          <a:prstGeom prst="rect">
            <a:avLst/>
          </a:prstGeom>
          <a:solidFill>
            <a:srgbClr val="CA3F2D">
              <a:alpha val="80000"/>
            </a:srgbClr>
          </a:solidFill>
          <a:ln w="12700">
            <a:miter lim="400000"/>
          </a:ln>
        </p:spPr>
        <p:txBody>
          <a:bodyPr lIns="45718" tIns="45718" rIns="45718" bIns="45718" anchor="ctr">
            <a:noAutofit/>
          </a:bodyPr>
          <a:lstStyle/>
          <a:p>
            <a:pPr algn="ctr">
              <a:defRPr sz="1200">
                <a:solidFill>
                  <a:srgbClr val="F2F0EF"/>
                </a:solidFill>
                <a:latin typeface="+mj-lt"/>
                <a:ea typeface="+mj-ea"/>
                <a:cs typeface="+mj-cs"/>
                <a:sym typeface="Arial"/>
              </a:defRPr>
            </a:pPr>
            <a:endParaRPr/>
          </a:p>
        </p:txBody>
      </p:sp>
      <p:sp>
        <p:nvSpPr>
          <p:cNvPr id="7" name="Rectangle 12">
            <a:extLst>
              <a:ext uri="{FF2B5EF4-FFF2-40B4-BE49-F238E27FC236}">
                <a16:creationId xmlns:a16="http://schemas.microsoft.com/office/drawing/2014/main" id="{11D2AB07-1A87-6F8B-3B73-1518EC2ACE1E}"/>
              </a:ext>
            </a:extLst>
          </p:cNvPr>
          <p:cNvSpPr/>
          <p:nvPr/>
        </p:nvSpPr>
        <p:spPr>
          <a:xfrm>
            <a:off x="7407347" y="1330808"/>
            <a:ext cx="2337288" cy="793653"/>
          </a:xfrm>
          <a:prstGeom prst="rect">
            <a:avLst/>
          </a:prstGeom>
          <a:solidFill>
            <a:srgbClr val="CA3F2D">
              <a:alpha val="40000"/>
            </a:srgbClr>
          </a:solidFill>
          <a:ln w="12700">
            <a:miter lim="400000"/>
          </a:ln>
        </p:spPr>
        <p:txBody>
          <a:bodyPr lIns="45718" tIns="45718" rIns="45718" bIns="45718" anchor="b">
            <a:noAutofit/>
          </a:bodyPr>
          <a:lstStyle/>
          <a:p>
            <a:pPr algn="ctr">
              <a:defRPr sz="1200">
                <a:solidFill>
                  <a:srgbClr val="F2F0EF"/>
                </a:solidFill>
                <a:latin typeface="+mj-lt"/>
                <a:ea typeface="+mj-ea"/>
                <a:cs typeface="+mj-cs"/>
                <a:sym typeface="Arial"/>
              </a:defRPr>
            </a:pPr>
            <a:r>
              <a:rPr lang="pt-PT" dirty="0" err="1"/>
              <a:t>Custom</a:t>
            </a:r>
            <a:r>
              <a:rPr lang="pt-PT" dirty="0"/>
              <a:t> </a:t>
            </a:r>
            <a:r>
              <a:rPr lang="pt-PT" dirty="0" err="1"/>
              <a:t>Vision</a:t>
            </a:r>
            <a:endParaRPr dirty="0"/>
          </a:p>
        </p:txBody>
      </p:sp>
      <p:sp>
        <p:nvSpPr>
          <p:cNvPr id="8" name="Rectangle 25">
            <a:extLst>
              <a:ext uri="{FF2B5EF4-FFF2-40B4-BE49-F238E27FC236}">
                <a16:creationId xmlns:a16="http://schemas.microsoft.com/office/drawing/2014/main" id="{1FCF7292-3A05-CBBB-1E82-99DAF96BEF46}"/>
              </a:ext>
            </a:extLst>
          </p:cNvPr>
          <p:cNvSpPr/>
          <p:nvPr/>
        </p:nvSpPr>
        <p:spPr>
          <a:xfrm>
            <a:off x="7407346" y="2254872"/>
            <a:ext cx="2337288" cy="793653"/>
          </a:xfrm>
          <a:prstGeom prst="rect">
            <a:avLst/>
          </a:prstGeom>
          <a:solidFill>
            <a:srgbClr val="CA3F2D">
              <a:alpha val="40000"/>
            </a:srgbClr>
          </a:solidFill>
          <a:ln w="12700">
            <a:miter lim="400000"/>
          </a:ln>
        </p:spPr>
        <p:txBody>
          <a:bodyPr lIns="45718" tIns="45718" rIns="45718" bIns="45718" anchor="b">
            <a:noAutofit/>
          </a:bodyPr>
          <a:lstStyle/>
          <a:p>
            <a:pPr algn="ctr">
              <a:defRPr sz="1200">
                <a:solidFill>
                  <a:srgbClr val="F2F0EF"/>
                </a:solidFill>
                <a:latin typeface="+mj-lt"/>
                <a:ea typeface="+mj-ea"/>
                <a:cs typeface="+mj-cs"/>
                <a:sym typeface="Arial"/>
              </a:defRPr>
            </a:pPr>
            <a:r>
              <a:rPr lang="pt-PT" dirty="0" err="1"/>
              <a:t>Azure</a:t>
            </a:r>
            <a:r>
              <a:rPr lang="pt-PT" dirty="0"/>
              <a:t> ML </a:t>
            </a:r>
            <a:r>
              <a:rPr lang="pt-PT" dirty="0" err="1"/>
              <a:t>Workspace</a:t>
            </a:r>
            <a:endParaRPr dirty="0"/>
          </a:p>
        </p:txBody>
      </p:sp>
      <p:sp>
        <p:nvSpPr>
          <p:cNvPr id="9" name="Rectangle 26">
            <a:extLst>
              <a:ext uri="{FF2B5EF4-FFF2-40B4-BE49-F238E27FC236}">
                <a16:creationId xmlns:a16="http://schemas.microsoft.com/office/drawing/2014/main" id="{EA6322D8-C76B-B541-0FE7-3EA2A6F020E1}"/>
              </a:ext>
            </a:extLst>
          </p:cNvPr>
          <p:cNvSpPr/>
          <p:nvPr/>
        </p:nvSpPr>
        <p:spPr>
          <a:xfrm>
            <a:off x="7407346" y="4455873"/>
            <a:ext cx="2337288" cy="793654"/>
          </a:xfrm>
          <a:prstGeom prst="rect">
            <a:avLst/>
          </a:prstGeom>
          <a:solidFill>
            <a:srgbClr val="CA3F2D">
              <a:alpha val="40000"/>
            </a:srgbClr>
          </a:solidFill>
          <a:ln w="12700">
            <a:miter lim="400000"/>
          </a:ln>
        </p:spPr>
        <p:txBody>
          <a:bodyPr lIns="45718" tIns="45718" rIns="45718" bIns="45718" anchor="b">
            <a:noAutofit/>
          </a:bodyPr>
          <a:lstStyle/>
          <a:p>
            <a:pPr algn="ctr">
              <a:defRPr sz="1200">
                <a:solidFill>
                  <a:srgbClr val="F2F0EF"/>
                </a:solidFill>
                <a:latin typeface="+mj-lt"/>
                <a:ea typeface="+mj-ea"/>
                <a:cs typeface="+mj-cs"/>
                <a:sym typeface="Arial"/>
              </a:defRPr>
            </a:pPr>
            <a:r>
              <a:rPr lang="pt-PT" dirty="0"/>
              <a:t>Auto ML</a:t>
            </a:r>
            <a:endParaRPr dirty="0"/>
          </a:p>
        </p:txBody>
      </p:sp>
      <p:sp>
        <p:nvSpPr>
          <p:cNvPr id="10" name="Rectangle 27">
            <a:extLst>
              <a:ext uri="{FF2B5EF4-FFF2-40B4-BE49-F238E27FC236}">
                <a16:creationId xmlns:a16="http://schemas.microsoft.com/office/drawing/2014/main" id="{8AB29DF8-47C0-D6E7-8339-1AF812691FD7}"/>
              </a:ext>
            </a:extLst>
          </p:cNvPr>
          <p:cNvSpPr/>
          <p:nvPr/>
        </p:nvSpPr>
        <p:spPr>
          <a:xfrm>
            <a:off x="7407345" y="3509698"/>
            <a:ext cx="2337289" cy="793654"/>
          </a:xfrm>
          <a:prstGeom prst="rect">
            <a:avLst/>
          </a:prstGeom>
          <a:solidFill>
            <a:srgbClr val="CA3F2D">
              <a:alpha val="40000"/>
            </a:srgbClr>
          </a:solidFill>
          <a:ln w="12700">
            <a:miter lim="400000"/>
          </a:ln>
        </p:spPr>
        <p:txBody>
          <a:bodyPr lIns="45718" tIns="45718" rIns="45718" bIns="45718" anchor="b">
            <a:noAutofit/>
          </a:bodyPr>
          <a:lstStyle/>
          <a:p>
            <a:pPr algn="ctr">
              <a:defRPr sz="1200">
                <a:solidFill>
                  <a:srgbClr val="F2F0EF"/>
                </a:solidFill>
                <a:latin typeface="+mj-lt"/>
                <a:ea typeface="+mj-ea"/>
                <a:cs typeface="+mj-cs"/>
                <a:sym typeface="Arial"/>
              </a:defRPr>
            </a:pPr>
            <a:r>
              <a:rPr lang="pt-PT" dirty="0" err="1"/>
              <a:t>Vision</a:t>
            </a:r>
            <a:r>
              <a:rPr lang="pt-PT" dirty="0"/>
              <a:t> API</a:t>
            </a:r>
            <a:endParaRPr dirty="0"/>
          </a:p>
        </p:txBody>
      </p:sp>
      <p:sp>
        <p:nvSpPr>
          <p:cNvPr id="11" name="TextBox 28">
            <a:extLst>
              <a:ext uri="{FF2B5EF4-FFF2-40B4-BE49-F238E27FC236}">
                <a16:creationId xmlns:a16="http://schemas.microsoft.com/office/drawing/2014/main" id="{4D6BE91E-2E39-2F50-AD6E-17A8D959A4B8}"/>
              </a:ext>
            </a:extLst>
          </p:cNvPr>
          <p:cNvSpPr txBox="1"/>
          <p:nvPr/>
        </p:nvSpPr>
        <p:spPr>
          <a:xfrm>
            <a:off x="601530" y="2948988"/>
            <a:ext cx="2073538" cy="574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defRPr sz="1600">
                <a:solidFill>
                  <a:srgbClr val="F0F0EB"/>
                </a:solidFill>
                <a:latin typeface="PolySans Neutral"/>
                <a:ea typeface="PolySans Neutral"/>
                <a:cs typeface="PolySans Neutral"/>
                <a:sym typeface="PolySans Neutral"/>
              </a:defRPr>
            </a:pPr>
            <a:r>
              <a:rPr lang="pt-PT" dirty="0" err="1">
                <a:latin typeface="+mj-lt"/>
              </a:rPr>
              <a:t>Computer</a:t>
            </a:r>
            <a:r>
              <a:rPr lang="pt-PT" dirty="0">
                <a:latin typeface="+mj-lt"/>
              </a:rPr>
              <a:t> </a:t>
            </a:r>
            <a:r>
              <a:rPr lang="pt-PT" dirty="0" err="1">
                <a:latin typeface="+mj-lt"/>
              </a:rPr>
              <a:t>Vision</a:t>
            </a:r>
            <a:r>
              <a:rPr lang="pt-PT" dirty="0">
                <a:latin typeface="+mj-lt"/>
              </a:rPr>
              <a:t> </a:t>
            </a:r>
            <a:r>
              <a:rPr lang="pt-PT" dirty="0" err="1">
                <a:latin typeface="+mj-lt"/>
              </a:rPr>
              <a:t>Accelerators</a:t>
            </a:r>
            <a:endParaRPr dirty="0">
              <a:latin typeface="+mj-lt"/>
            </a:endParaRPr>
          </a:p>
        </p:txBody>
      </p:sp>
      <p:sp>
        <p:nvSpPr>
          <p:cNvPr id="22" name="TextBox 21">
            <a:extLst>
              <a:ext uri="{FF2B5EF4-FFF2-40B4-BE49-F238E27FC236}">
                <a16:creationId xmlns:a16="http://schemas.microsoft.com/office/drawing/2014/main" id="{F1EA1272-EA52-1EBE-7C82-A6BBC32A0EE1}"/>
              </a:ext>
            </a:extLst>
          </p:cNvPr>
          <p:cNvSpPr txBox="1"/>
          <p:nvPr/>
        </p:nvSpPr>
        <p:spPr>
          <a:xfrm>
            <a:off x="3576094" y="1984297"/>
            <a:ext cx="2619490" cy="307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1400">
                <a:solidFill>
                  <a:srgbClr val="F0F0EB"/>
                </a:solidFill>
                <a:latin typeface="PolySans Neutral"/>
                <a:ea typeface="PolySans Neutral"/>
                <a:cs typeface="PolySans Neutral"/>
                <a:sym typeface="PolySans Neutral"/>
              </a:defRPr>
            </a:pPr>
            <a:r>
              <a:rPr lang="pt-PT" sz="1400" dirty="0">
                <a:latin typeface="Arial" panose="020B0604020202020204" pitchFamily="34" charset="0"/>
                <a:cs typeface="Arial" panose="020B0604020202020204" pitchFamily="34" charset="0"/>
              </a:rPr>
              <a:t>Microsoft</a:t>
            </a:r>
            <a:endParaRPr sz="1600" dirty="0">
              <a:latin typeface="Arial" panose="020B0604020202020204" pitchFamily="34" charset="0"/>
              <a:cs typeface="Arial" panose="020B0604020202020204" pitchFamily="34" charset="0"/>
            </a:endParaRPr>
          </a:p>
        </p:txBody>
      </p:sp>
      <p:sp>
        <p:nvSpPr>
          <p:cNvPr id="24" name="TextBox 33">
            <a:extLst>
              <a:ext uri="{FF2B5EF4-FFF2-40B4-BE49-F238E27FC236}">
                <a16:creationId xmlns:a16="http://schemas.microsoft.com/office/drawing/2014/main" id="{8385AC0C-EBC5-ACA2-792B-133314A98CE2}"/>
              </a:ext>
            </a:extLst>
          </p:cNvPr>
          <p:cNvSpPr txBox="1"/>
          <p:nvPr/>
        </p:nvSpPr>
        <p:spPr>
          <a:xfrm>
            <a:off x="3556244" y="4872284"/>
            <a:ext cx="2619490" cy="307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1400">
                <a:solidFill>
                  <a:srgbClr val="F0F0EB"/>
                </a:solidFill>
                <a:latin typeface="PolySans Neutral"/>
                <a:ea typeface="PolySans Neutral"/>
                <a:cs typeface="PolySans Neutral"/>
                <a:sym typeface="PolySans Neutral"/>
              </a:defRPr>
            </a:pPr>
            <a:r>
              <a:rPr lang="pt-PT" dirty="0">
                <a:latin typeface="Arial" panose="020B0604020202020204" pitchFamily="34" charset="0"/>
                <a:cs typeface="Arial" panose="020B0604020202020204" pitchFamily="34" charset="0"/>
              </a:rPr>
              <a:t>Google</a:t>
            </a:r>
            <a:endParaRPr sz="1600" dirty="0">
              <a:latin typeface="Arial" panose="020B0604020202020204" pitchFamily="34" charset="0"/>
              <a:cs typeface="Arial" panose="020B0604020202020204" pitchFamily="34" charset="0"/>
            </a:endParaRPr>
          </a:p>
        </p:txBody>
      </p:sp>
      <p:sp>
        <p:nvSpPr>
          <p:cNvPr id="2" name="Rectangle 26">
            <a:extLst>
              <a:ext uri="{FF2B5EF4-FFF2-40B4-BE49-F238E27FC236}">
                <a16:creationId xmlns:a16="http://schemas.microsoft.com/office/drawing/2014/main" id="{3284BA37-8559-241C-4710-05243FFC901C}"/>
              </a:ext>
            </a:extLst>
          </p:cNvPr>
          <p:cNvSpPr/>
          <p:nvPr/>
        </p:nvSpPr>
        <p:spPr>
          <a:xfrm>
            <a:off x="7407345" y="5402048"/>
            <a:ext cx="2337288" cy="793654"/>
          </a:xfrm>
          <a:prstGeom prst="rect">
            <a:avLst/>
          </a:prstGeom>
          <a:solidFill>
            <a:srgbClr val="CA3F2D">
              <a:alpha val="40000"/>
            </a:srgbClr>
          </a:solidFill>
          <a:ln w="12700">
            <a:miter lim="400000"/>
          </a:ln>
        </p:spPr>
        <p:txBody>
          <a:bodyPr lIns="45718" tIns="45718" rIns="45718" bIns="45718" anchor="b">
            <a:noAutofit/>
          </a:bodyPr>
          <a:lstStyle/>
          <a:p>
            <a:pPr algn="ctr">
              <a:defRPr sz="1200">
                <a:solidFill>
                  <a:srgbClr val="F2F0EF"/>
                </a:solidFill>
                <a:latin typeface="+mj-lt"/>
                <a:ea typeface="+mj-ea"/>
                <a:cs typeface="+mj-cs"/>
                <a:sym typeface="Arial"/>
              </a:defRPr>
            </a:pPr>
            <a:r>
              <a:rPr lang="pt-PT" dirty="0" err="1"/>
              <a:t>Custom</a:t>
            </a:r>
            <a:r>
              <a:rPr lang="pt-PT" dirty="0"/>
              <a:t> ML</a:t>
            </a:r>
            <a:endParaRPr dirty="0"/>
          </a:p>
        </p:txBody>
      </p:sp>
      <p:sp>
        <p:nvSpPr>
          <p:cNvPr id="14" name="Rectangle 26">
            <a:extLst>
              <a:ext uri="{FF2B5EF4-FFF2-40B4-BE49-F238E27FC236}">
                <a16:creationId xmlns:a16="http://schemas.microsoft.com/office/drawing/2014/main" id="{825F7F08-B86E-7B90-AB80-2B83A4FCB828}"/>
              </a:ext>
            </a:extLst>
          </p:cNvPr>
          <p:cNvSpPr/>
          <p:nvPr/>
        </p:nvSpPr>
        <p:spPr>
          <a:xfrm>
            <a:off x="7407346" y="406745"/>
            <a:ext cx="2337289" cy="793654"/>
          </a:xfrm>
          <a:prstGeom prst="rect">
            <a:avLst/>
          </a:prstGeom>
          <a:solidFill>
            <a:srgbClr val="CA3F2D">
              <a:alpha val="40000"/>
            </a:srgbClr>
          </a:solidFill>
          <a:ln w="12700">
            <a:miter lim="400000"/>
          </a:ln>
        </p:spPr>
        <p:txBody>
          <a:bodyPr lIns="45718" tIns="45718" rIns="45718" bIns="45718" anchor="b">
            <a:noAutofit/>
          </a:bodyPr>
          <a:lstStyle/>
          <a:p>
            <a:pPr algn="ctr">
              <a:defRPr sz="1200">
                <a:solidFill>
                  <a:srgbClr val="F2F0EF"/>
                </a:solidFill>
                <a:latin typeface="+mj-lt"/>
                <a:ea typeface="+mj-ea"/>
                <a:cs typeface="+mj-cs"/>
                <a:sym typeface="Arial"/>
              </a:defRPr>
            </a:pPr>
            <a:r>
              <a:rPr lang="pt-PT" dirty="0"/>
              <a:t>AI </a:t>
            </a:r>
            <a:r>
              <a:rPr lang="pt-PT" dirty="0" err="1"/>
              <a:t>Builder</a:t>
            </a:r>
            <a:endParaRPr dirty="0"/>
          </a:p>
        </p:txBody>
      </p:sp>
      <p:pic>
        <p:nvPicPr>
          <p:cNvPr id="15" name="Picture 14" descr="A colorful squares with black lines&#10;&#10;Description automatically generated">
            <a:extLst>
              <a:ext uri="{FF2B5EF4-FFF2-40B4-BE49-F238E27FC236}">
                <a16:creationId xmlns:a16="http://schemas.microsoft.com/office/drawing/2014/main" id="{91BE8774-23DF-460A-4039-CF4CBE8522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4152" y="1270394"/>
            <a:ext cx="669822" cy="669822"/>
          </a:xfrm>
          <a:prstGeom prst="rect">
            <a:avLst/>
          </a:prstGeom>
        </p:spPr>
      </p:pic>
      <p:pic>
        <p:nvPicPr>
          <p:cNvPr id="17" name="Picture 16" descr="A colorful letter g&#10;&#10;Description automatically generated">
            <a:extLst>
              <a:ext uri="{FF2B5EF4-FFF2-40B4-BE49-F238E27FC236}">
                <a16:creationId xmlns:a16="http://schemas.microsoft.com/office/drawing/2014/main" id="{69949D8E-A529-3B17-E5FC-5FE2673589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8004" y="4127146"/>
            <a:ext cx="675970" cy="675970"/>
          </a:xfrm>
          <a:prstGeom prst="rect">
            <a:avLst/>
          </a:prstGeom>
        </p:spPr>
      </p:pic>
      <p:pic>
        <p:nvPicPr>
          <p:cNvPr id="26" name="Picture 25" descr="A blue hexagons on a black background&#10;&#10;Description automatically generated">
            <a:extLst>
              <a:ext uri="{FF2B5EF4-FFF2-40B4-BE49-F238E27FC236}">
                <a16:creationId xmlns:a16="http://schemas.microsoft.com/office/drawing/2014/main" id="{276E17E9-9DDB-7D52-15FD-C4E74C30A3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4012" y="477136"/>
            <a:ext cx="483953" cy="476391"/>
          </a:xfrm>
          <a:prstGeom prst="rect">
            <a:avLst/>
          </a:prstGeom>
        </p:spPr>
      </p:pic>
      <p:sp>
        <p:nvSpPr>
          <p:cNvPr id="28" name="TextBox 27">
            <a:extLst>
              <a:ext uri="{FF2B5EF4-FFF2-40B4-BE49-F238E27FC236}">
                <a16:creationId xmlns:a16="http://schemas.microsoft.com/office/drawing/2014/main" id="{1337A8C1-6D02-29D2-F0E4-FC5588D69842}"/>
              </a:ext>
            </a:extLst>
          </p:cNvPr>
          <p:cNvSpPr txBox="1"/>
          <p:nvPr/>
        </p:nvSpPr>
        <p:spPr>
          <a:xfrm>
            <a:off x="8686800" y="1584847"/>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PT" sz="1800" b="0" i="0" u="none" strike="noStrike" cap="none" spc="0" normalizeH="0" baseline="0" dirty="0" err="1">
              <a:ln>
                <a:noFill/>
              </a:ln>
              <a:solidFill>
                <a:srgbClr val="000F68"/>
              </a:solidFill>
              <a:effectLst/>
              <a:uFillTx/>
              <a:latin typeface="+mn-lt"/>
              <a:ea typeface="+mn-ea"/>
              <a:cs typeface="+mn-cs"/>
              <a:sym typeface="Helvetica"/>
            </a:endParaRPr>
          </a:p>
        </p:txBody>
      </p:sp>
      <p:pic>
        <p:nvPicPr>
          <p:cNvPr id="30" name="Picture 29" descr="A blue eye with a gear in it&#10;&#10;Description automatically generated">
            <a:extLst>
              <a:ext uri="{FF2B5EF4-FFF2-40B4-BE49-F238E27FC236}">
                <a16:creationId xmlns:a16="http://schemas.microsoft.com/office/drawing/2014/main" id="{BCA55130-8BC2-2AE8-A208-82B0D09612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068606" y="1352920"/>
            <a:ext cx="1014764" cy="543057"/>
          </a:xfrm>
          <a:prstGeom prst="rect">
            <a:avLst/>
          </a:prstGeom>
        </p:spPr>
      </p:pic>
      <p:pic>
        <p:nvPicPr>
          <p:cNvPr id="32" name="Picture 31" descr="A blue triangle shaped object&#10;&#10;Description automatically generated">
            <a:extLst>
              <a:ext uri="{FF2B5EF4-FFF2-40B4-BE49-F238E27FC236}">
                <a16:creationId xmlns:a16="http://schemas.microsoft.com/office/drawing/2014/main" id="{6A8AD23E-3038-9F72-05C0-092F6683D1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65" y="2324961"/>
            <a:ext cx="427246" cy="459716"/>
          </a:xfrm>
          <a:prstGeom prst="rect">
            <a:avLst/>
          </a:prstGeom>
        </p:spPr>
      </p:pic>
      <p:pic>
        <p:nvPicPr>
          <p:cNvPr id="34" name="Picture 33" descr="A blue and black diamond with a circle&#10;&#10;Description automatically generated">
            <a:extLst>
              <a:ext uri="{FF2B5EF4-FFF2-40B4-BE49-F238E27FC236}">
                <a16:creationId xmlns:a16="http://schemas.microsoft.com/office/drawing/2014/main" id="{82A10B5B-15B9-71C9-A6B0-F1BAE1439B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78057" y="3569625"/>
            <a:ext cx="595862" cy="477155"/>
          </a:xfrm>
          <a:prstGeom prst="rect">
            <a:avLst/>
          </a:prstGeom>
        </p:spPr>
      </p:pic>
      <p:pic>
        <p:nvPicPr>
          <p:cNvPr id="36" name="Picture 35" descr="A blue and black logo&#10;&#10;Description automatically generated">
            <a:extLst>
              <a:ext uri="{FF2B5EF4-FFF2-40B4-BE49-F238E27FC236}">
                <a16:creationId xmlns:a16="http://schemas.microsoft.com/office/drawing/2014/main" id="{A717747D-9959-00E6-33DA-957F7F2D20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4012" y="4514396"/>
            <a:ext cx="486279" cy="437841"/>
          </a:xfrm>
          <a:prstGeom prst="rect">
            <a:avLst/>
          </a:prstGeom>
        </p:spPr>
      </p:pic>
      <p:pic>
        <p:nvPicPr>
          <p:cNvPr id="37" name="Picture 36" descr="A blue and black logo&#10;&#10;Description automatically generated">
            <a:extLst>
              <a:ext uri="{FF2B5EF4-FFF2-40B4-BE49-F238E27FC236}">
                <a16:creationId xmlns:a16="http://schemas.microsoft.com/office/drawing/2014/main" id="{405FCCA1-A17A-C4FB-21C4-0E317C35E8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4012" y="5469668"/>
            <a:ext cx="486279" cy="437841"/>
          </a:xfrm>
          <a:prstGeom prst="rect">
            <a:avLst/>
          </a:prstGeom>
        </p:spPr>
      </p:pic>
      <p:sp>
        <p:nvSpPr>
          <p:cNvPr id="38" name="TextBox 37">
            <a:extLst>
              <a:ext uri="{FF2B5EF4-FFF2-40B4-BE49-F238E27FC236}">
                <a16:creationId xmlns:a16="http://schemas.microsoft.com/office/drawing/2014/main" id="{75BA5917-027D-420C-A3FC-D3CCB0247611}"/>
              </a:ext>
            </a:extLst>
          </p:cNvPr>
          <p:cNvSpPr txBox="1"/>
          <p:nvPr/>
        </p:nvSpPr>
        <p:spPr>
          <a:xfrm>
            <a:off x="3293438" y="2657316"/>
            <a:ext cx="3145102" cy="10619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t>We need an application that is ready to be used</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pt-PT" sz="1400" b="0" i="0" u="none" strike="noStrike" cap="none" spc="0" normalizeH="0" baseline="0" dirty="0">
              <a:ln>
                <a:noFill/>
              </a:ln>
              <a:solidFill>
                <a:srgbClr val="000F68"/>
              </a:solidFill>
              <a:effectLst/>
              <a:uFillTx/>
              <a:latin typeface="+mn-lt"/>
              <a:ea typeface="+mn-ea"/>
              <a:cs typeface="+mn-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t>Existing tools that abstract complexity</a:t>
            </a:r>
            <a:endParaRPr lang="pt-PT" sz="1400" dirty="0"/>
          </a:p>
        </p:txBody>
      </p:sp>
      <p:sp>
        <p:nvSpPr>
          <p:cNvPr id="39" name="TextBox 38">
            <a:extLst>
              <a:ext uri="{FF2B5EF4-FFF2-40B4-BE49-F238E27FC236}">
                <a16:creationId xmlns:a16="http://schemas.microsoft.com/office/drawing/2014/main" id="{2B7C404B-AF82-5C36-425A-A8FC8FBA3616}"/>
              </a:ext>
            </a:extLst>
          </p:cNvPr>
          <p:cNvSpPr txBox="1"/>
          <p:nvPr/>
        </p:nvSpPr>
        <p:spPr>
          <a:xfrm>
            <a:off x="9907355" y="408752"/>
            <a:ext cx="2212927" cy="793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F68"/>
                </a:solidFill>
                <a:effectLst/>
                <a:uFillTx/>
                <a:latin typeface="+mn-lt"/>
                <a:ea typeface="+mn-ea"/>
                <a:cs typeface="+mn-cs"/>
                <a:sym typeface="Helvetica"/>
              </a:rPr>
              <a:t>Automatically creating models ready for use in PowerApps and Flows</a:t>
            </a:r>
            <a:endParaRPr kumimoji="0" lang="pt-PT" sz="1800" b="0" i="0" u="none" strike="noStrike" cap="none" spc="0" normalizeH="0" baseline="0" dirty="0">
              <a:ln>
                <a:noFill/>
              </a:ln>
              <a:solidFill>
                <a:srgbClr val="000F68"/>
              </a:solidFill>
              <a:effectLst/>
              <a:uFillTx/>
              <a:latin typeface="+mn-lt"/>
              <a:ea typeface="+mn-ea"/>
              <a:cs typeface="+mn-cs"/>
              <a:sym typeface="Helvetica"/>
            </a:endParaRPr>
          </a:p>
        </p:txBody>
      </p:sp>
      <p:sp>
        <p:nvSpPr>
          <p:cNvPr id="42" name="TextBox 41">
            <a:extLst>
              <a:ext uri="{FF2B5EF4-FFF2-40B4-BE49-F238E27FC236}">
                <a16:creationId xmlns:a16="http://schemas.microsoft.com/office/drawing/2014/main" id="{31AFC953-4C8D-4FC8-7BD5-BE82213DD405}"/>
              </a:ext>
            </a:extLst>
          </p:cNvPr>
          <p:cNvSpPr txBox="1"/>
          <p:nvPr/>
        </p:nvSpPr>
        <p:spPr>
          <a:xfrm>
            <a:off x="9907354" y="1330808"/>
            <a:ext cx="2212927" cy="793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F68"/>
                </a:solidFill>
                <a:effectLst/>
                <a:uFillTx/>
                <a:latin typeface="+mn-lt"/>
                <a:ea typeface="+mn-ea"/>
                <a:cs typeface="+mn-cs"/>
                <a:sym typeface="Helvetica"/>
              </a:rPr>
              <a:t>Automatically creating models that can exported or accessed online</a:t>
            </a:r>
            <a:endParaRPr kumimoji="0" lang="pt-PT" sz="1800" b="0" i="0" u="none" strike="noStrike" cap="none" spc="0" normalizeH="0" baseline="0" dirty="0">
              <a:ln>
                <a:noFill/>
              </a:ln>
              <a:solidFill>
                <a:srgbClr val="000F68"/>
              </a:solidFill>
              <a:effectLst/>
              <a:uFillTx/>
              <a:latin typeface="+mn-lt"/>
              <a:ea typeface="+mn-ea"/>
              <a:cs typeface="+mn-cs"/>
              <a:sym typeface="Helvetica"/>
            </a:endParaRPr>
          </a:p>
        </p:txBody>
      </p:sp>
      <p:sp>
        <p:nvSpPr>
          <p:cNvPr id="43" name="TextBox 42">
            <a:extLst>
              <a:ext uri="{FF2B5EF4-FFF2-40B4-BE49-F238E27FC236}">
                <a16:creationId xmlns:a16="http://schemas.microsoft.com/office/drawing/2014/main" id="{8E8BFE51-A5A6-2F43-86AA-74121755A2E6}"/>
              </a:ext>
            </a:extLst>
          </p:cNvPr>
          <p:cNvSpPr txBox="1"/>
          <p:nvPr/>
        </p:nvSpPr>
        <p:spPr>
          <a:xfrm>
            <a:off x="9928333" y="2252864"/>
            <a:ext cx="2212927" cy="793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Creation of custom models that demand a high level of complexity</a:t>
            </a:r>
            <a:endParaRPr kumimoji="0" lang="pt-PT" sz="1800" b="0" i="0" u="none" strike="noStrike" cap="none" spc="0" normalizeH="0" baseline="0" dirty="0">
              <a:ln>
                <a:noFill/>
              </a:ln>
              <a:solidFill>
                <a:srgbClr val="000F68"/>
              </a:solidFill>
              <a:effectLst/>
              <a:uFillTx/>
              <a:latin typeface="+mn-lt"/>
              <a:ea typeface="+mn-ea"/>
              <a:cs typeface="+mn-cs"/>
              <a:sym typeface="Helvetica"/>
            </a:endParaRPr>
          </a:p>
        </p:txBody>
      </p:sp>
      <p:sp>
        <p:nvSpPr>
          <p:cNvPr id="46" name="TextBox 45">
            <a:extLst>
              <a:ext uri="{FF2B5EF4-FFF2-40B4-BE49-F238E27FC236}">
                <a16:creationId xmlns:a16="http://schemas.microsoft.com/office/drawing/2014/main" id="{F5A3F8BE-BC21-ACCD-BAF6-87505361397A}"/>
              </a:ext>
            </a:extLst>
          </p:cNvPr>
          <p:cNvSpPr txBox="1"/>
          <p:nvPr/>
        </p:nvSpPr>
        <p:spPr>
          <a:xfrm>
            <a:off x="9907354" y="3519301"/>
            <a:ext cx="2212927" cy="793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Pre-trained machine learning models through REST and RPC APIs</a:t>
            </a:r>
            <a:endParaRPr kumimoji="0" lang="pt-PT" sz="1800" b="0" i="0" u="none" strike="noStrike" cap="none" spc="0" normalizeH="0" baseline="0" dirty="0">
              <a:ln>
                <a:noFill/>
              </a:ln>
              <a:solidFill>
                <a:srgbClr val="000F68"/>
              </a:solidFill>
              <a:effectLst/>
              <a:uFillTx/>
              <a:latin typeface="+mn-lt"/>
              <a:ea typeface="+mn-ea"/>
              <a:cs typeface="+mn-cs"/>
              <a:sym typeface="Helvetica"/>
            </a:endParaRPr>
          </a:p>
        </p:txBody>
      </p:sp>
      <p:sp>
        <p:nvSpPr>
          <p:cNvPr id="47" name="TextBox 46">
            <a:extLst>
              <a:ext uri="{FF2B5EF4-FFF2-40B4-BE49-F238E27FC236}">
                <a16:creationId xmlns:a16="http://schemas.microsoft.com/office/drawing/2014/main" id="{8C183A5F-772E-FBE6-A926-05B922AE7B6E}"/>
              </a:ext>
            </a:extLst>
          </p:cNvPr>
          <p:cNvSpPr txBox="1"/>
          <p:nvPr/>
        </p:nvSpPr>
        <p:spPr>
          <a:xfrm>
            <a:off x="9907354" y="4458153"/>
            <a:ext cx="2212927" cy="793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F68"/>
                </a:solidFill>
                <a:effectLst/>
                <a:uFillTx/>
                <a:latin typeface="+mn-lt"/>
                <a:ea typeface="+mn-ea"/>
                <a:cs typeface="+mn-cs"/>
                <a:sym typeface="Helvetica"/>
              </a:rPr>
              <a:t>Automatically creating models that can exported or accessed online</a:t>
            </a:r>
            <a:endParaRPr kumimoji="0" lang="pt-PT" sz="1800" b="0" i="0" u="none" strike="noStrike" cap="none" spc="0" normalizeH="0" baseline="0" dirty="0">
              <a:ln>
                <a:noFill/>
              </a:ln>
              <a:solidFill>
                <a:srgbClr val="000F68"/>
              </a:solidFill>
              <a:effectLst/>
              <a:uFillTx/>
              <a:latin typeface="+mn-lt"/>
              <a:ea typeface="+mn-ea"/>
              <a:cs typeface="+mn-cs"/>
              <a:sym typeface="Helvetica"/>
            </a:endParaRPr>
          </a:p>
        </p:txBody>
      </p:sp>
      <p:sp>
        <p:nvSpPr>
          <p:cNvPr id="48" name="TextBox 47">
            <a:extLst>
              <a:ext uri="{FF2B5EF4-FFF2-40B4-BE49-F238E27FC236}">
                <a16:creationId xmlns:a16="http://schemas.microsoft.com/office/drawing/2014/main" id="{08275FDE-C619-1F38-4F57-5B00BF5D4504}"/>
              </a:ext>
            </a:extLst>
          </p:cNvPr>
          <p:cNvSpPr txBox="1"/>
          <p:nvPr/>
        </p:nvSpPr>
        <p:spPr>
          <a:xfrm>
            <a:off x="9928333" y="5397005"/>
            <a:ext cx="2212927" cy="793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Creation of custom models that demand a high level of complexity</a:t>
            </a:r>
            <a:endParaRPr kumimoji="0" lang="pt-PT" sz="1800" b="0" i="0" u="none" strike="noStrike" cap="none" spc="0" normalizeH="0" baseline="0" dirty="0">
              <a:ln>
                <a:noFill/>
              </a:ln>
              <a:solidFill>
                <a:srgbClr val="000F68"/>
              </a:solidFill>
              <a:effectLst/>
              <a:uFillTx/>
              <a:latin typeface="+mn-lt"/>
              <a:ea typeface="+mn-ea"/>
              <a:cs typeface="+mn-cs"/>
              <a:sym typeface="Helvetica"/>
            </a:endParaRPr>
          </a:p>
        </p:txBody>
      </p:sp>
    </p:spTree>
    <p:extLst>
      <p:ext uri="{BB962C8B-B14F-4D97-AF65-F5344CB8AC3E}">
        <p14:creationId xmlns:p14="http://schemas.microsoft.com/office/powerpoint/2010/main" val="353205124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1DBD03-6B7C-2946-D45B-C35C96C74B31}"/>
              </a:ext>
            </a:extLst>
          </p:cNvPr>
          <p:cNvSpPr>
            <a:spLocks noGrp="1"/>
          </p:cNvSpPr>
          <p:nvPr>
            <p:ph type="sldNum" sz="quarter" idx="2"/>
          </p:nvPr>
        </p:nvSpPr>
        <p:spPr/>
        <p:txBody>
          <a:bodyPr/>
          <a:lstStyle/>
          <a:p>
            <a:fld id="{86CB4B4D-7CA3-9044-876B-883B54F8677D}" type="slidenum">
              <a:rPr lang="en-GB" smtClean="0"/>
              <a:t>7</a:t>
            </a:fld>
            <a:endParaRPr lang="en-GB"/>
          </a:p>
        </p:txBody>
      </p:sp>
      <p:graphicFrame>
        <p:nvGraphicFramePr>
          <p:cNvPr id="9" name="Table 9">
            <a:extLst>
              <a:ext uri="{FF2B5EF4-FFF2-40B4-BE49-F238E27FC236}">
                <a16:creationId xmlns:a16="http://schemas.microsoft.com/office/drawing/2014/main" id="{E9BB2929-EBDF-B927-846E-BDF3A8EBDF75}"/>
              </a:ext>
            </a:extLst>
          </p:cNvPr>
          <p:cNvGraphicFramePr>
            <a:graphicFrameLocks/>
          </p:cNvGraphicFramePr>
          <p:nvPr>
            <p:extLst>
              <p:ext uri="{D42A27DB-BD31-4B8C-83A1-F6EECF244321}">
                <p14:modId xmlns:p14="http://schemas.microsoft.com/office/powerpoint/2010/main" val="1912799749"/>
              </p:ext>
            </p:extLst>
          </p:nvPr>
        </p:nvGraphicFramePr>
        <p:xfrm>
          <a:off x="458162" y="112849"/>
          <a:ext cx="11275676" cy="5932715"/>
        </p:xfrm>
        <a:graphic>
          <a:graphicData uri="http://schemas.openxmlformats.org/drawingml/2006/table">
            <a:tbl>
              <a:tblPr>
                <a:tableStyleId>{4C3C2611-4C71-4FC5-86AE-919BDF0F9419}</a:tableStyleId>
              </a:tblPr>
              <a:tblGrid>
                <a:gridCol w="1301376">
                  <a:extLst>
                    <a:ext uri="{9D8B030D-6E8A-4147-A177-3AD203B41FA5}">
                      <a16:colId xmlns:a16="http://schemas.microsoft.com/office/drawing/2014/main" val="20000"/>
                    </a:ext>
                  </a:extLst>
                </a:gridCol>
                <a:gridCol w="1476057">
                  <a:extLst>
                    <a:ext uri="{9D8B030D-6E8A-4147-A177-3AD203B41FA5}">
                      <a16:colId xmlns:a16="http://schemas.microsoft.com/office/drawing/2014/main" val="20001"/>
                    </a:ext>
                  </a:extLst>
                </a:gridCol>
                <a:gridCol w="1650738">
                  <a:extLst>
                    <a:ext uri="{9D8B030D-6E8A-4147-A177-3AD203B41FA5}">
                      <a16:colId xmlns:a16="http://schemas.microsoft.com/office/drawing/2014/main" val="20002"/>
                    </a:ext>
                  </a:extLst>
                </a:gridCol>
                <a:gridCol w="1668206">
                  <a:extLst>
                    <a:ext uri="{9D8B030D-6E8A-4147-A177-3AD203B41FA5}">
                      <a16:colId xmlns:a16="http://schemas.microsoft.com/office/drawing/2014/main" val="1473769578"/>
                    </a:ext>
                  </a:extLst>
                </a:gridCol>
                <a:gridCol w="1572132">
                  <a:extLst>
                    <a:ext uri="{9D8B030D-6E8A-4147-A177-3AD203B41FA5}">
                      <a16:colId xmlns:a16="http://schemas.microsoft.com/office/drawing/2014/main" val="380295053"/>
                    </a:ext>
                  </a:extLst>
                </a:gridCol>
                <a:gridCol w="1781748">
                  <a:extLst>
                    <a:ext uri="{9D8B030D-6E8A-4147-A177-3AD203B41FA5}">
                      <a16:colId xmlns:a16="http://schemas.microsoft.com/office/drawing/2014/main" val="626425121"/>
                    </a:ext>
                  </a:extLst>
                </a:gridCol>
                <a:gridCol w="1825419">
                  <a:extLst>
                    <a:ext uri="{9D8B030D-6E8A-4147-A177-3AD203B41FA5}">
                      <a16:colId xmlns:a16="http://schemas.microsoft.com/office/drawing/2014/main" val="2326419445"/>
                    </a:ext>
                  </a:extLst>
                </a:gridCol>
              </a:tblGrid>
              <a:tr h="362267">
                <a:tc rowSpan="2">
                  <a:txBody>
                    <a:bodyPr/>
                    <a:lstStyle/>
                    <a:p>
                      <a:pPr algn="l">
                        <a:defRPr sz="1900">
                          <a:latin typeface="PolySans Neutral"/>
                          <a:ea typeface="PolySans Neutral"/>
                          <a:cs typeface="PolySans Neutral"/>
                          <a:sym typeface="PolySans Neutral"/>
                        </a:defRPr>
                      </a:pPr>
                      <a:endParaRPr dirty="0">
                        <a:latin typeface="+mj-lt"/>
                      </a:endParaRPr>
                    </a:p>
                  </a:txBody>
                  <a:tcPr marL="49128" marR="49128" marT="49128" marB="49128" horzOverflow="overflow">
                    <a:lnB w="12700" cap="flat" cmpd="sng" algn="ctr">
                      <a:solidFill>
                        <a:srgbClr val="000F63"/>
                      </a:solidFill>
                      <a:prstDash val="solid"/>
                      <a:round/>
                      <a:headEnd type="none" w="med" len="med"/>
                      <a:tailEnd type="none" w="med" len="med"/>
                    </a:lnB>
                    <a:noFill/>
                  </a:tcPr>
                </a:tc>
                <a:tc gridSpan="3">
                  <a:txBody>
                    <a:bodyPr/>
                    <a:lstStyle/>
                    <a:p>
                      <a:pPr algn="ctr">
                        <a:defRPr sz="1800">
                          <a:solidFill>
                            <a:srgbClr val="000000"/>
                          </a:solidFill>
                        </a:defRPr>
                      </a:pPr>
                      <a:r>
                        <a:rPr lang="pt-PT" sz="1500" b="1" dirty="0">
                          <a:solidFill>
                            <a:srgbClr val="CA3F2D"/>
                          </a:solidFill>
                          <a:latin typeface="+mj-lt"/>
                          <a:ea typeface="PolySans Neutral"/>
                          <a:cs typeface="PolySans Neutral"/>
                          <a:sym typeface="PolySans Neutral"/>
                        </a:rPr>
                        <a:t>Microsoft</a:t>
                      </a:r>
                    </a:p>
                  </a:txBody>
                  <a:tcPr marL="49128" marR="49128" marT="49128" marB="49128" anchor="ctr" horzOverflow="overflow">
                    <a:noFill/>
                  </a:tcPr>
                </a:tc>
                <a:tc hMerge="1">
                  <a:txBody>
                    <a:bodyPr/>
                    <a:lstStyle/>
                    <a:p>
                      <a:pPr algn="l">
                        <a:defRPr sz="1800">
                          <a:solidFill>
                            <a:srgbClr val="000000"/>
                          </a:solidFill>
                        </a:defRPr>
                      </a:pPr>
                      <a:endParaRPr sz="1500">
                        <a:solidFill>
                          <a:srgbClr val="CA3F2D"/>
                        </a:solidFill>
                        <a:latin typeface="+mj-lt"/>
                        <a:ea typeface="PolySans Neutral"/>
                        <a:cs typeface="PolySans Neutral"/>
                        <a:sym typeface="PolySans Neutral"/>
                      </a:endParaRPr>
                    </a:p>
                  </a:txBody>
                  <a:tcPr marL="49128" marR="49128" marT="49128" marB="49128" horzOverflow="overflow">
                    <a:noFill/>
                  </a:tcPr>
                </a:tc>
                <a:tc hMerge="1">
                  <a:txBody>
                    <a:bodyPr/>
                    <a:lstStyle/>
                    <a:p>
                      <a:pPr algn="ctr">
                        <a:defRPr sz="1800">
                          <a:solidFill>
                            <a:srgbClr val="000000"/>
                          </a:solidFill>
                        </a:defRPr>
                      </a:pPr>
                      <a:endParaRPr lang="pt-PT" sz="1500" dirty="0">
                        <a:solidFill>
                          <a:srgbClr val="CA3F2D"/>
                        </a:solidFill>
                        <a:latin typeface="+mj-lt"/>
                        <a:ea typeface="PolySans Neutral"/>
                        <a:cs typeface="PolySans Neutral"/>
                        <a:sym typeface="PolySans Neutral"/>
                      </a:endParaRPr>
                    </a:p>
                  </a:txBody>
                  <a:tcPr marL="49128" marR="49128" marT="49128" marB="49128" horzOverflow="overflow">
                    <a:noFill/>
                  </a:tcPr>
                </a:tc>
                <a:tc gridSpan="3">
                  <a:txBody>
                    <a:bodyPr/>
                    <a:lstStyle/>
                    <a:p>
                      <a:pPr algn="ctr"/>
                      <a:r>
                        <a:rPr lang="pt-PT" sz="1500" b="1" dirty="0">
                          <a:solidFill>
                            <a:srgbClr val="CA3F2D"/>
                          </a:solidFill>
                          <a:latin typeface="+mj-lt"/>
                          <a:ea typeface="PolySans Neutral"/>
                          <a:cs typeface="PolySans Neutral"/>
                          <a:sym typeface="PolySans Neutral"/>
                        </a:rPr>
                        <a:t>Google</a:t>
                      </a:r>
                      <a:endParaRPr lang="pt-PT" b="1" dirty="0"/>
                    </a:p>
                  </a:txBody>
                  <a:tcPr marL="49128" marR="49128" marT="49128" marB="49128" anchor="ctr" horzOverflow="overflow">
                    <a:noFill/>
                  </a:tcPr>
                </a:tc>
                <a:tc hMerge="1">
                  <a:txBody>
                    <a:bodyPr/>
                    <a:lstStyle/>
                    <a:p>
                      <a:pPr algn="ctr">
                        <a:defRPr sz="1900">
                          <a:latin typeface="PolySans Neutral"/>
                          <a:ea typeface="PolySans Neutral"/>
                          <a:cs typeface="PolySans Neutral"/>
                          <a:sym typeface="PolySans Neutral"/>
                        </a:defRPr>
                      </a:pPr>
                      <a:endParaRPr sz="1500" dirty="0">
                        <a:solidFill>
                          <a:srgbClr val="FF0000"/>
                        </a:solidFill>
                        <a:latin typeface="+mj-lt"/>
                      </a:endParaRPr>
                    </a:p>
                  </a:txBody>
                  <a:tcPr marL="49128" marR="49128" marT="49128" marB="49128" horzOverflow="overflow">
                    <a:noFill/>
                  </a:tcPr>
                </a:tc>
                <a:tc hMerge="1">
                  <a:txBody>
                    <a:bodyPr/>
                    <a:lstStyle/>
                    <a:p>
                      <a:pPr algn="ctr">
                        <a:defRPr sz="1900">
                          <a:latin typeface="PolySans Neutral"/>
                          <a:ea typeface="PolySans Neutral"/>
                          <a:cs typeface="PolySans Neutral"/>
                          <a:sym typeface="PolySans Neutral"/>
                        </a:defRPr>
                      </a:pPr>
                      <a:endParaRPr sz="1500" dirty="0">
                        <a:solidFill>
                          <a:srgbClr val="FF0000"/>
                        </a:solidFill>
                        <a:latin typeface="+mj-lt"/>
                      </a:endParaRPr>
                    </a:p>
                  </a:txBody>
                  <a:tcPr marL="49128" marR="49128" marT="49128" marB="49128" horzOverflow="overflow">
                    <a:noFill/>
                  </a:tcPr>
                </a:tc>
                <a:extLst>
                  <a:ext uri="{0D108BD9-81ED-4DB2-BD59-A6C34878D82A}">
                    <a16:rowId xmlns:a16="http://schemas.microsoft.com/office/drawing/2014/main" val="3523521172"/>
                  </a:ext>
                </a:extLst>
              </a:tr>
              <a:tr h="362267">
                <a:tc vMerge="1">
                  <a:txBody>
                    <a:bodyPr/>
                    <a:lstStyle/>
                    <a:p>
                      <a:pPr algn="l">
                        <a:defRPr sz="1900">
                          <a:latin typeface="PolySans Neutral"/>
                          <a:ea typeface="PolySans Neutral"/>
                          <a:cs typeface="PolySans Neutral"/>
                          <a:sym typeface="PolySans Neutral"/>
                        </a:defRPr>
                      </a:pPr>
                      <a:endParaRPr dirty="0">
                        <a:latin typeface="+mj-lt"/>
                      </a:endParaRPr>
                    </a:p>
                  </a:txBody>
                  <a:tcPr marL="49128" marR="49128" marT="49128" marB="49128" horzOverflow="overflow">
                    <a:lnT w="12700" cap="flat" cmpd="sng" algn="ctr">
                      <a:solidFill>
                        <a:srgbClr val="000F63"/>
                      </a:solidFill>
                      <a:prstDash val="solid"/>
                      <a:round/>
                      <a:headEnd type="none" w="med" len="med"/>
                      <a:tailEnd type="none" w="med" len="med"/>
                    </a:lnT>
                    <a:lnB w="12700" cap="flat" cmpd="sng" algn="ctr">
                      <a:solidFill>
                        <a:srgbClr val="000F63"/>
                      </a:solidFill>
                      <a:prstDash val="solid"/>
                      <a:round/>
                      <a:headEnd type="none" w="med" len="med"/>
                      <a:tailEnd type="none" w="med" len="med"/>
                    </a:lnB>
                    <a:noFill/>
                  </a:tcPr>
                </a:tc>
                <a:tc>
                  <a:txBody>
                    <a:bodyPr/>
                    <a:lstStyle/>
                    <a:p>
                      <a:pPr algn="ctr">
                        <a:defRPr sz="1800">
                          <a:solidFill>
                            <a:srgbClr val="000000"/>
                          </a:solidFill>
                        </a:defRPr>
                      </a:pPr>
                      <a:r>
                        <a:rPr lang="pt-PT" sz="1500" dirty="0">
                          <a:solidFill>
                            <a:srgbClr val="CA3F2D"/>
                          </a:solidFill>
                          <a:latin typeface="+mj-lt"/>
                          <a:ea typeface="PolySans Neutral"/>
                          <a:cs typeface="PolySans Neutral"/>
                          <a:sym typeface="PolySans Neutral"/>
                        </a:rPr>
                        <a:t>AI </a:t>
                      </a:r>
                      <a:r>
                        <a:rPr lang="pt-PT" sz="1500" dirty="0" err="1">
                          <a:solidFill>
                            <a:srgbClr val="CA3F2D"/>
                          </a:solidFill>
                          <a:latin typeface="+mj-lt"/>
                          <a:ea typeface="PolySans Neutral"/>
                          <a:cs typeface="PolySans Neutral"/>
                          <a:sym typeface="PolySans Neutral"/>
                        </a:rPr>
                        <a:t>Builder</a:t>
                      </a:r>
                      <a:endParaRPr sz="1500" dirty="0">
                        <a:solidFill>
                          <a:srgbClr val="CA3F2D"/>
                        </a:solidFill>
                        <a:latin typeface="+mj-lt"/>
                        <a:ea typeface="PolySans Neutral"/>
                        <a:cs typeface="PolySans Neutral"/>
                        <a:sym typeface="PolySans Neutral"/>
                      </a:endParaRPr>
                    </a:p>
                  </a:txBody>
                  <a:tcPr marL="49128" marR="49128" marT="49128" marB="49128" anchor="ctr" horzOverflow="overflow">
                    <a:noFill/>
                  </a:tcPr>
                </a:tc>
                <a:tc>
                  <a:txBody>
                    <a:bodyPr/>
                    <a:lstStyle/>
                    <a:p>
                      <a:pPr algn="ctr">
                        <a:defRPr sz="1800">
                          <a:solidFill>
                            <a:srgbClr val="000000"/>
                          </a:solidFill>
                        </a:defRPr>
                      </a:pPr>
                      <a:r>
                        <a:rPr lang="pt-PT" sz="1500" dirty="0" err="1">
                          <a:solidFill>
                            <a:srgbClr val="CA3F2D"/>
                          </a:solidFill>
                          <a:latin typeface="+mj-lt"/>
                          <a:ea typeface="PolySans Neutral"/>
                          <a:cs typeface="PolySans Neutral"/>
                          <a:sym typeface="PolySans Neutral"/>
                        </a:rPr>
                        <a:t>Custom</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Vision</a:t>
                      </a:r>
                      <a:endParaRPr sz="1500" dirty="0">
                        <a:solidFill>
                          <a:srgbClr val="CA3F2D"/>
                        </a:solidFill>
                        <a:latin typeface="+mj-lt"/>
                        <a:ea typeface="PolySans Neutral"/>
                        <a:cs typeface="PolySans Neutral"/>
                        <a:sym typeface="PolySans Neutral"/>
                      </a:endParaRPr>
                    </a:p>
                  </a:txBody>
                  <a:tcPr marL="49128" marR="49128" marT="49128" marB="49128" anchor="ctr" horzOverflow="overflow">
                    <a:noFill/>
                  </a:tcPr>
                </a:tc>
                <a:tc>
                  <a:txBody>
                    <a:bodyPr/>
                    <a:lstStyle/>
                    <a:p>
                      <a:pPr algn="ctr"/>
                      <a:r>
                        <a:rPr lang="pt-PT" sz="1500" dirty="0" err="1">
                          <a:solidFill>
                            <a:srgbClr val="CA3F2D"/>
                          </a:solidFill>
                          <a:latin typeface="+mj-lt"/>
                          <a:ea typeface="PolySans Neutral"/>
                          <a:cs typeface="PolySans Neutral"/>
                          <a:sym typeface="PolySans Neutral"/>
                        </a:rPr>
                        <a:t>Azure</a:t>
                      </a:r>
                      <a:r>
                        <a:rPr lang="pt-PT" sz="1500" dirty="0">
                          <a:solidFill>
                            <a:srgbClr val="CA3F2D"/>
                          </a:solidFill>
                          <a:latin typeface="+mj-lt"/>
                          <a:ea typeface="PolySans Neutral"/>
                          <a:cs typeface="PolySans Neutral"/>
                          <a:sym typeface="PolySans Neutral"/>
                        </a:rPr>
                        <a:t> ML </a:t>
                      </a:r>
                      <a:r>
                        <a:rPr lang="pt-PT" sz="1500" dirty="0" err="1">
                          <a:solidFill>
                            <a:srgbClr val="CA3F2D"/>
                          </a:solidFill>
                          <a:latin typeface="+mj-lt"/>
                          <a:ea typeface="PolySans Neutral"/>
                          <a:cs typeface="PolySans Neutral"/>
                          <a:sym typeface="PolySans Neutral"/>
                        </a:rPr>
                        <a:t>Workspace</a:t>
                      </a:r>
                      <a:endParaRPr lang="pt-PT" dirty="0"/>
                    </a:p>
                  </a:txBody>
                  <a:tcPr marL="49128" marR="49128" marT="49128" marB="49128"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500" dirty="0" err="1">
                          <a:solidFill>
                            <a:srgbClr val="CA3F2D"/>
                          </a:solidFill>
                          <a:latin typeface="+mj-lt"/>
                          <a:ea typeface="PolySans Neutral"/>
                          <a:cs typeface="PolySans Neutral"/>
                          <a:sym typeface="PolySans Neutral"/>
                        </a:rPr>
                        <a:t>Vision</a:t>
                      </a:r>
                      <a:r>
                        <a:rPr lang="pt-PT" sz="1500" dirty="0">
                          <a:solidFill>
                            <a:srgbClr val="CA3F2D"/>
                          </a:solidFill>
                          <a:latin typeface="+mj-lt"/>
                          <a:ea typeface="PolySans Neutral"/>
                          <a:cs typeface="PolySans Neutral"/>
                          <a:sym typeface="PolySans Neutral"/>
                        </a:rPr>
                        <a:t> API</a:t>
                      </a:r>
                      <a:endParaRPr lang="pt-PT" sz="1500" dirty="0"/>
                    </a:p>
                    <a:p>
                      <a:endParaRPr lang="pt-PT" dirty="0"/>
                    </a:p>
                  </a:txBody>
                  <a:tcPr marL="49128" marR="49128" marT="49128" marB="49128"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500" dirty="0">
                          <a:solidFill>
                            <a:srgbClr val="CA3F2D"/>
                          </a:solidFill>
                          <a:latin typeface="+mj-lt"/>
                          <a:ea typeface="PolySans Neutral"/>
                          <a:cs typeface="PolySans Neutral"/>
                          <a:sym typeface="PolySans Neutral"/>
                        </a:rPr>
                        <a:t>Auto ML</a:t>
                      </a:r>
                      <a:endParaRPr lang="pt-PT" sz="1500" dirty="0"/>
                    </a:p>
                    <a:p>
                      <a:pPr algn="ctr"/>
                      <a:endParaRPr lang="pt-PT" dirty="0"/>
                    </a:p>
                  </a:txBody>
                  <a:tcPr marL="49128" marR="49128" marT="49128" marB="49128"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500" dirty="0" err="1">
                          <a:solidFill>
                            <a:srgbClr val="CA3F2D"/>
                          </a:solidFill>
                          <a:latin typeface="+mj-lt"/>
                          <a:ea typeface="PolySans Neutral"/>
                          <a:cs typeface="PolySans Neutral"/>
                          <a:sym typeface="PolySans Neutral"/>
                        </a:rPr>
                        <a:t>Custom</a:t>
                      </a:r>
                      <a:r>
                        <a:rPr lang="pt-PT" sz="1500" dirty="0">
                          <a:solidFill>
                            <a:srgbClr val="CA3F2D"/>
                          </a:solidFill>
                          <a:latin typeface="+mj-lt"/>
                          <a:ea typeface="PolySans Neutral"/>
                          <a:cs typeface="PolySans Neutral"/>
                          <a:sym typeface="PolySans Neutral"/>
                        </a:rPr>
                        <a:t> ML</a:t>
                      </a:r>
                      <a:endParaRPr lang="pt-PT" sz="1500" dirty="0"/>
                    </a:p>
                    <a:p>
                      <a:endParaRPr lang="pt-PT" dirty="0"/>
                    </a:p>
                  </a:txBody>
                  <a:tcPr marL="49128" marR="49128" marT="49128" marB="49128" anchor="ctr" horzOverflow="overflow">
                    <a:noFill/>
                  </a:tcPr>
                </a:tc>
                <a:extLst>
                  <a:ext uri="{0D108BD9-81ED-4DB2-BD59-A6C34878D82A}">
                    <a16:rowId xmlns:a16="http://schemas.microsoft.com/office/drawing/2014/main" val="10000"/>
                  </a:ext>
                </a:extLst>
              </a:tr>
              <a:tr h="824798">
                <a:tc>
                  <a:txBody>
                    <a:bodyPr/>
                    <a:lstStyle/>
                    <a:p>
                      <a:pPr algn="ctr">
                        <a:defRPr sz="1800">
                          <a:solidFill>
                            <a:srgbClr val="000000"/>
                          </a:solidFill>
                        </a:defRPr>
                      </a:pPr>
                      <a:r>
                        <a:rPr lang="pt-PT" sz="1500" dirty="0" err="1">
                          <a:solidFill>
                            <a:srgbClr val="CA3F2D"/>
                          </a:solidFill>
                          <a:latin typeface="+mj-lt"/>
                          <a:ea typeface="PolySans Neutral"/>
                          <a:cs typeface="PolySans Neutral"/>
                          <a:sym typeface="PolySans Neutral"/>
                        </a:rPr>
                        <a:t>Automatic</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Model</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Creation</a:t>
                      </a:r>
                      <a:endParaRPr sz="1500" dirty="0">
                        <a:solidFill>
                          <a:srgbClr val="CA3F2D"/>
                        </a:solidFill>
                        <a:latin typeface="+mj-lt"/>
                        <a:ea typeface="PolySans Neutral"/>
                        <a:cs typeface="PolySans Neutral"/>
                        <a:sym typeface="PolySans Neutral"/>
                      </a:endParaRPr>
                    </a:p>
                  </a:txBody>
                  <a:tcPr marL="49128" marR="49128" marT="49128" marB="49128" anchor="ctr" horzOverflow="overflow">
                    <a:lnT w="12700" cap="flat" cmpd="sng" algn="ctr">
                      <a:solidFill>
                        <a:srgbClr val="000F63"/>
                      </a:solidFill>
                      <a:prstDash val="solid"/>
                      <a:round/>
                      <a:headEnd type="none" w="med" len="med"/>
                      <a:tailEnd type="none" w="med" len="med"/>
                    </a:lnT>
                    <a:noFill/>
                  </a:tcPr>
                </a:tc>
                <a:tc>
                  <a:txBody>
                    <a:bodyPr/>
                    <a:lstStyle/>
                    <a:p>
                      <a:pPr algn="ctr">
                        <a:defRPr sz="1800">
                          <a:solidFill>
                            <a:srgbClr val="000000"/>
                          </a:solidFill>
                        </a:defRPr>
                      </a:pPr>
                      <a:endParaRPr lang="pt-PT" sz="1100" b="1" u="none" dirty="0">
                        <a:solidFill>
                          <a:srgbClr val="000F68"/>
                        </a:solidFill>
                        <a:latin typeface="+mj-lt"/>
                        <a:ea typeface="PolySans Neutral"/>
                        <a:cs typeface="PolySans Neutral"/>
                        <a:sym typeface="PolySans Neutral"/>
                      </a:endParaRPr>
                    </a:p>
                  </a:txBody>
                  <a:tcPr marL="49128" marR="49128" marT="49128" marB="49128" horzOverflow="overflow">
                    <a:no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extLst>
                  <a:ext uri="{0D108BD9-81ED-4DB2-BD59-A6C34878D82A}">
                    <a16:rowId xmlns:a16="http://schemas.microsoft.com/office/drawing/2014/main" val="10001"/>
                  </a:ext>
                </a:extLst>
              </a:tr>
              <a:tr h="754602">
                <a:tc>
                  <a:txBody>
                    <a:bodyPr/>
                    <a:lstStyle/>
                    <a:p>
                      <a:pPr algn="ctr">
                        <a:defRPr sz="1800">
                          <a:solidFill>
                            <a:srgbClr val="000000"/>
                          </a:solidFill>
                        </a:defRPr>
                      </a:pPr>
                      <a:r>
                        <a:rPr lang="pt-PT" sz="1500" dirty="0">
                          <a:solidFill>
                            <a:srgbClr val="CA3F2D"/>
                          </a:solidFill>
                          <a:latin typeface="+mj-lt"/>
                          <a:ea typeface="PolySans Neutral"/>
                          <a:cs typeface="PolySans Neutral"/>
                          <a:sym typeface="PolySans Neutral"/>
                        </a:rPr>
                        <a:t>No </a:t>
                      </a:r>
                      <a:r>
                        <a:rPr lang="pt-PT" sz="1500" dirty="0" err="1">
                          <a:solidFill>
                            <a:srgbClr val="CA3F2D"/>
                          </a:solidFill>
                          <a:latin typeface="+mj-lt"/>
                          <a:ea typeface="PolySans Neutral"/>
                          <a:cs typeface="PolySans Neutral"/>
                          <a:sym typeface="PolySans Neutral"/>
                        </a:rPr>
                        <a:t>Code</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Model</a:t>
                      </a:r>
                      <a:r>
                        <a:rPr lang="pt-PT" sz="1500" dirty="0">
                          <a:solidFill>
                            <a:srgbClr val="CA3F2D"/>
                          </a:solidFill>
                          <a:latin typeface="+mj-lt"/>
                          <a:ea typeface="PolySans Neutral"/>
                          <a:cs typeface="PolySans Neutral"/>
                          <a:sym typeface="PolySans Neutral"/>
                        </a:rPr>
                        <a:t> Training</a:t>
                      </a:r>
                    </a:p>
                  </a:txBody>
                  <a:tcPr marL="41854" marR="41854" marT="41854" marB="41854" anchor="ctr" horzOverflow="overflow">
                    <a:no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no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extLst>
                  <a:ext uri="{0D108BD9-81ED-4DB2-BD59-A6C34878D82A}">
                    <a16:rowId xmlns:a16="http://schemas.microsoft.com/office/drawing/2014/main" val="10002"/>
                  </a:ext>
                </a:extLst>
              </a:tr>
              <a:tr h="754602">
                <a:tc>
                  <a:txBody>
                    <a:bodyPr/>
                    <a:lstStyle/>
                    <a:p>
                      <a:pPr algn="ctr">
                        <a:defRPr sz="1800">
                          <a:solidFill>
                            <a:srgbClr val="000000"/>
                          </a:solidFill>
                        </a:defRPr>
                      </a:pPr>
                      <a:r>
                        <a:rPr lang="pt-PT" sz="1500" dirty="0" err="1">
                          <a:solidFill>
                            <a:srgbClr val="CA3F2D"/>
                          </a:solidFill>
                          <a:latin typeface="+mj-lt"/>
                          <a:ea typeface="PolySans Neutral"/>
                          <a:cs typeface="PolySans Neutral"/>
                          <a:sym typeface="PolySans Neutral"/>
                        </a:rPr>
                        <a:t>Custom</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Model</a:t>
                      </a:r>
                      <a:r>
                        <a:rPr lang="pt-PT" sz="1500" dirty="0">
                          <a:solidFill>
                            <a:srgbClr val="CA3F2D"/>
                          </a:solidFill>
                          <a:latin typeface="+mj-lt"/>
                          <a:ea typeface="PolySans Neutral"/>
                          <a:cs typeface="PolySans Neutral"/>
                          <a:sym typeface="PolySans Neutral"/>
                        </a:rPr>
                        <a:t> Training</a:t>
                      </a:r>
                    </a:p>
                  </a:txBody>
                  <a:tcPr marL="41854" marR="41854" marT="41854" marB="41854" anchor="ctr" horzOverflow="overflow">
                    <a:no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no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extLst>
                  <a:ext uri="{0D108BD9-81ED-4DB2-BD59-A6C34878D82A}">
                    <a16:rowId xmlns:a16="http://schemas.microsoft.com/office/drawing/2014/main" val="2013355884"/>
                  </a:ext>
                </a:extLst>
              </a:tr>
              <a:tr h="754602">
                <a:tc>
                  <a:txBody>
                    <a:bodyPr/>
                    <a:lstStyle/>
                    <a:p>
                      <a:pPr algn="ctr">
                        <a:defRPr sz="1800">
                          <a:solidFill>
                            <a:srgbClr val="000000"/>
                          </a:solidFill>
                        </a:defRPr>
                      </a:pPr>
                      <a:r>
                        <a:rPr lang="pt-PT" sz="1500" dirty="0" err="1">
                          <a:solidFill>
                            <a:srgbClr val="CA3F2D"/>
                          </a:solidFill>
                          <a:latin typeface="+mj-lt"/>
                          <a:ea typeface="PolySans Neutral"/>
                          <a:cs typeface="PolySans Neutral"/>
                          <a:sym typeface="PolySans Neutral"/>
                        </a:rPr>
                        <a:t>Model</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Deployment</a:t>
                      </a:r>
                      <a:endParaRPr lang="pt-PT" sz="1500" dirty="0">
                        <a:solidFill>
                          <a:srgbClr val="CA3F2D"/>
                        </a:solidFill>
                        <a:latin typeface="+mj-lt"/>
                        <a:ea typeface="PolySans Neutral"/>
                        <a:cs typeface="PolySans Neutral"/>
                        <a:sym typeface="PolySans Neutral"/>
                      </a:endParaRPr>
                    </a:p>
                  </a:txBody>
                  <a:tcPr marL="41854" marR="41854" marT="41854" marB="41854" anchor="ctr" horzOverflow="overflow">
                    <a:noFill/>
                  </a:tcPr>
                </a:tc>
                <a:tc>
                  <a:txBody>
                    <a:bodyPr/>
                    <a:lstStyle/>
                    <a:p>
                      <a:pPr algn="ctr">
                        <a:defRPr sz="1800">
                          <a:solidFill>
                            <a:srgbClr val="000000"/>
                          </a:solidFill>
                        </a:defRPr>
                      </a:pPr>
                      <a:r>
                        <a:rPr lang="pt-PT" sz="1100" b="1" dirty="0" err="1">
                          <a:solidFill>
                            <a:srgbClr val="000F68"/>
                          </a:solidFill>
                          <a:latin typeface="+mj-lt"/>
                          <a:ea typeface="PolySans Neutral"/>
                          <a:cs typeface="PolySans Neutral"/>
                          <a:sym typeface="PolySans Neutral"/>
                        </a:rPr>
                        <a:t>Limited</a:t>
                      </a:r>
                      <a:r>
                        <a:rPr lang="pt-PT" sz="1100" b="1" dirty="0">
                          <a:solidFill>
                            <a:srgbClr val="000F68"/>
                          </a:solidFill>
                          <a:latin typeface="+mj-lt"/>
                          <a:ea typeface="PolySans Neutral"/>
                          <a:cs typeface="PolySans Neutral"/>
                          <a:sym typeface="PolySans Neutral"/>
                        </a:rPr>
                        <a:t> to </a:t>
                      </a:r>
                      <a:r>
                        <a:rPr lang="pt-PT" sz="1100" b="1" dirty="0" err="1">
                          <a:solidFill>
                            <a:srgbClr val="000F68"/>
                          </a:solidFill>
                          <a:latin typeface="+mj-lt"/>
                          <a:ea typeface="PolySans Neutral"/>
                          <a:cs typeface="PolySans Neutral"/>
                          <a:sym typeface="PolySans Neutral"/>
                        </a:rPr>
                        <a:t>PowerApps</a:t>
                      </a:r>
                      <a:r>
                        <a:rPr lang="pt-PT" sz="1100" b="1" dirty="0">
                          <a:solidFill>
                            <a:srgbClr val="000F68"/>
                          </a:solidFill>
                          <a:latin typeface="+mj-lt"/>
                          <a:ea typeface="PolySans Neutral"/>
                          <a:cs typeface="PolySans Neutral"/>
                          <a:sym typeface="PolySans Neutral"/>
                        </a:rPr>
                        <a:t> </a:t>
                      </a:r>
                      <a:r>
                        <a:rPr lang="pt-PT" sz="1100" b="1" dirty="0" err="1">
                          <a:solidFill>
                            <a:srgbClr val="000F68"/>
                          </a:solidFill>
                          <a:latin typeface="+mj-lt"/>
                          <a:ea typeface="PolySans Neutral"/>
                          <a:cs typeface="PolySans Neutral"/>
                          <a:sym typeface="PolySans Neutral"/>
                        </a:rPr>
                        <a:t>and</a:t>
                      </a:r>
                      <a:r>
                        <a:rPr lang="pt-PT" sz="1100" b="1" dirty="0">
                          <a:solidFill>
                            <a:srgbClr val="000F68"/>
                          </a:solidFill>
                          <a:latin typeface="+mj-lt"/>
                          <a:ea typeface="PolySans Neutral"/>
                          <a:cs typeface="PolySans Neutral"/>
                          <a:sym typeface="PolySans Neutral"/>
                        </a:rPr>
                        <a:t> </a:t>
                      </a:r>
                      <a:r>
                        <a:rPr lang="pt-PT" sz="1100" b="1" dirty="0" err="1">
                          <a:solidFill>
                            <a:srgbClr val="000F68"/>
                          </a:solidFill>
                          <a:latin typeface="+mj-lt"/>
                          <a:ea typeface="PolySans Neutral"/>
                          <a:cs typeface="PolySans Neutral"/>
                          <a:sym typeface="PolySans Neutral"/>
                        </a:rPr>
                        <a:t>Flows</a:t>
                      </a:r>
                      <a:endParaRPr sz="1100" b="1" dirty="0">
                        <a:solidFill>
                          <a:srgbClr val="000F68"/>
                        </a:solidFill>
                        <a:latin typeface="+mj-lt"/>
                        <a:ea typeface="PolySans Neutral"/>
                        <a:cs typeface="PolySans Neutral"/>
                        <a:sym typeface="PolySans Neutral"/>
                      </a:endParaRPr>
                    </a:p>
                  </a:txBody>
                  <a:tcPr marL="49128" marR="49128" marT="49128" marB="49128" anchor="ctr" horzOverflow="overflow">
                    <a:noFill/>
                  </a:tcPr>
                </a:tc>
                <a:tc>
                  <a:txBody>
                    <a:bodyPr/>
                    <a:lstStyle/>
                    <a:p>
                      <a:pPr algn="ctr"/>
                      <a:r>
                        <a:rPr lang="pt-PT" sz="1100" b="1" dirty="0" err="1"/>
                        <a:t>Deployed</a:t>
                      </a:r>
                      <a:r>
                        <a:rPr lang="pt-PT" sz="1100" b="1" dirty="0"/>
                        <a:t> online </a:t>
                      </a:r>
                      <a:r>
                        <a:rPr lang="pt-PT" sz="1100" b="1" dirty="0" err="1"/>
                        <a:t>or</a:t>
                      </a:r>
                      <a:r>
                        <a:rPr lang="pt-PT" sz="1100" b="1" dirty="0"/>
                        <a:t> </a:t>
                      </a:r>
                      <a:r>
                        <a:rPr lang="pt-PT" sz="1100" b="1" dirty="0" err="1"/>
                        <a:t>locally</a:t>
                      </a:r>
                      <a:endParaRPr lang="pt-PT" sz="1100" b="1" dirty="0"/>
                    </a:p>
                  </a:txBody>
                  <a:tcPr marL="49128" marR="49128" marT="49128" marB="49128" anchor="ctr" horzOverflow="overflow">
                    <a:noFill/>
                  </a:tcPr>
                </a:tc>
                <a:tc>
                  <a:txBody>
                    <a:bodyPr/>
                    <a:lstStyle/>
                    <a:p>
                      <a:pPr algn="ctr"/>
                      <a:r>
                        <a:rPr lang="pt-PT" sz="1100" b="1" dirty="0" err="1"/>
                        <a:t>Deployed</a:t>
                      </a:r>
                      <a:r>
                        <a:rPr lang="pt-PT" sz="1100" b="1" dirty="0"/>
                        <a:t> online </a:t>
                      </a:r>
                      <a:r>
                        <a:rPr lang="pt-PT" sz="1100" b="1" dirty="0" err="1"/>
                        <a:t>or</a:t>
                      </a:r>
                      <a:r>
                        <a:rPr lang="pt-PT" sz="1100" b="1" dirty="0"/>
                        <a:t> </a:t>
                      </a:r>
                      <a:r>
                        <a:rPr lang="pt-PT" sz="1100" b="1" dirty="0" err="1"/>
                        <a:t>locally</a:t>
                      </a:r>
                      <a:endParaRPr lang="pt-PT" sz="1100" b="1" dirty="0"/>
                    </a:p>
                  </a:txBody>
                  <a:tcPr marL="49128" marR="49128" marT="49128" marB="49128" anchor="ctr" horzOverflow="overflow">
                    <a:noFill/>
                  </a:tcPr>
                </a:tc>
                <a:tc>
                  <a:txBody>
                    <a:bodyPr/>
                    <a:lstStyle/>
                    <a:p>
                      <a:pPr algn="ctr"/>
                      <a:r>
                        <a:rPr lang="pt-PT" sz="1100" b="1" dirty="0" err="1"/>
                        <a:t>Deployed</a:t>
                      </a:r>
                      <a:r>
                        <a:rPr lang="pt-PT" sz="1100" b="1" dirty="0"/>
                        <a:t> online</a:t>
                      </a:r>
                    </a:p>
                  </a:txBody>
                  <a:tcPr marL="49128" marR="49128" marT="49128" marB="49128" anchor="ctr" horzOverflow="overflow">
                    <a:noFill/>
                  </a:tcPr>
                </a:tc>
                <a:tc>
                  <a:txBody>
                    <a:bodyPr/>
                    <a:lstStyle/>
                    <a:p>
                      <a:pPr algn="ctr"/>
                      <a:r>
                        <a:rPr lang="pt-PT" sz="1100" b="1" dirty="0" err="1"/>
                        <a:t>Deployed</a:t>
                      </a:r>
                      <a:r>
                        <a:rPr lang="pt-PT" sz="1100" b="1" dirty="0"/>
                        <a:t> online </a:t>
                      </a:r>
                      <a:r>
                        <a:rPr lang="pt-PT" sz="1100" b="1" dirty="0" err="1"/>
                        <a:t>or</a:t>
                      </a:r>
                      <a:r>
                        <a:rPr lang="pt-PT" sz="1100" b="1" dirty="0"/>
                        <a:t> </a:t>
                      </a:r>
                      <a:r>
                        <a:rPr lang="pt-PT" sz="1100" b="1" dirty="0" err="1"/>
                        <a:t>locally</a:t>
                      </a:r>
                      <a:endParaRPr lang="pt-PT" sz="1100" b="1" dirty="0"/>
                    </a:p>
                  </a:txBody>
                  <a:tcPr marL="49128" marR="49128" marT="49128" marB="49128"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100" b="1" dirty="0" err="1"/>
                        <a:t>Deployed</a:t>
                      </a:r>
                      <a:r>
                        <a:rPr lang="pt-PT" sz="1100" b="1" dirty="0"/>
                        <a:t> online </a:t>
                      </a:r>
                      <a:r>
                        <a:rPr lang="pt-PT" sz="1100" b="1" dirty="0" err="1"/>
                        <a:t>or</a:t>
                      </a:r>
                      <a:r>
                        <a:rPr lang="pt-PT" sz="1100" b="1" dirty="0"/>
                        <a:t> </a:t>
                      </a:r>
                      <a:r>
                        <a:rPr lang="pt-PT" sz="1100" b="1" dirty="0" err="1"/>
                        <a:t>locally</a:t>
                      </a:r>
                      <a:endParaRPr lang="pt-PT" sz="1100" b="1" dirty="0"/>
                    </a:p>
                  </a:txBody>
                  <a:tcPr marL="49128" marR="49128" marT="49128" marB="49128" anchor="ctr" horzOverflow="overflow">
                    <a:noFill/>
                  </a:tcPr>
                </a:tc>
                <a:extLst>
                  <a:ext uri="{0D108BD9-81ED-4DB2-BD59-A6C34878D82A}">
                    <a16:rowId xmlns:a16="http://schemas.microsoft.com/office/drawing/2014/main" val="3789989109"/>
                  </a:ext>
                </a:extLst>
              </a:tr>
              <a:tr h="735327">
                <a:tc>
                  <a:txBody>
                    <a:bodyPr/>
                    <a:lstStyle/>
                    <a:p>
                      <a:pPr algn="ctr">
                        <a:defRPr sz="1800">
                          <a:solidFill>
                            <a:srgbClr val="000000"/>
                          </a:solidFill>
                        </a:defRPr>
                      </a:pPr>
                      <a:r>
                        <a:rPr lang="pt-PT" sz="1500" dirty="0" err="1">
                          <a:solidFill>
                            <a:srgbClr val="CA3F2D"/>
                          </a:solidFill>
                          <a:latin typeface="+mj-lt"/>
                          <a:sym typeface="PolySans Neutral"/>
                        </a:rPr>
                        <a:t>Pricing</a:t>
                      </a:r>
                      <a:r>
                        <a:rPr lang="pt-PT" sz="1500" dirty="0">
                          <a:solidFill>
                            <a:srgbClr val="CA3F2D"/>
                          </a:solidFill>
                          <a:latin typeface="+mj-lt"/>
                          <a:sym typeface="PolySans Neutral"/>
                        </a:rPr>
                        <a:t> – </a:t>
                      </a:r>
                      <a:r>
                        <a:rPr lang="pt-PT" sz="1500" dirty="0" err="1">
                          <a:solidFill>
                            <a:srgbClr val="CA3F2D"/>
                          </a:solidFill>
                          <a:latin typeface="+mj-lt"/>
                          <a:sym typeface="PolySans Neutral"/>
                        </a:rPr>
                        <a:t>Cost</a:t>
                      </a:r>
                      <a:r>
                        <a:rPr lang="pt-PT" sz="1500" dirty="0">
                          <a:solidFill>
                            <a:srgbClr val="CA3F2D"/>
                          </a:solidFill>
                          <a:latin typeface="+mj-lt"/>
                          <a:sym typeface="PolySans Neutral"/>
                        </a:rPr>
                        <a:t> Drivers</a:t>
                      </a:r>
                      <a:endParaRPr sz="1500" dirty="0">
                        <a:solidFill>
                          <a:srgbClr val="CA3F2D"/>
                        </a:solidFill>
                        <a:latin typeface="+mj-lt"/>
                        <a:sym typeface="PolySans Neutral"/>
                      </a:endParaRPr>
                    </a:p>
                  </a:txBody>
                  <a:tcPr marL="41854" marR="41854" marT="41854" marB="41854" anchor="ctr" horzOverflow="overflow">
                    <a:noFill/>
                  </a:tcPr>
                </a:tc>
                <a:tc>
                  <a:txBody>
                    <a:bodyPr/>
                    <a:lstStyle/>
                    <a:p>
                      <a:pPr algn="ctr">
                        <a:defRPr sz="1800">
                          <a:solidFill>
                            <a:srgbClr val="000000"/>
                          </a:solidFill>
                        </a:defRPr>
                      </a:pPr>
                      <a:r>
                        <a:rPr lang="pt-PT" sz="1100" b="1" dirty="0" err="1">
                          <a:solidFill>
                            <a:srgbClr val="000F68"/>
                          </a:solidFill>
                          <a:latin typeface="+mj-lt"/>
                          <a:ea typeface="PolySans Neutral"/>
                          <a:cs typeface="PolySans Neutral"/>
                          <a:sym typeface="PolySans Neutral"/>
                        </a:rPr>
                        <a:t>Minimum</a:t>
                      </a:r>
                      <a:r>
                        <a:rPr lang="pt-PT" sz="1100" b="1" dirty="0">
                          <a:solidFill>
                            <a:srgbClr val="000F68"/>
                          </a:solidFill>
                          <a:latin typeface="+mj-lt"/>
                          <a:ea typeface="PolySans Neutral"/>
                          <a:cs typeface="PolySans Neutral"/>
                          <a:sym typeface="PolySans Neutral"/>
                        </a:rPr>
                        <a:t>: </a:t>
                      </a:r>
                    </a:p>
                    <a:p>
                      <a:pPr algn="ctr">
                        <a:defRPr sz="1800">
                          <a:solidFill>
                            <a:srgbClr val="000000"/>
                          </a:solidFill>
                        </a:defRPr>
                      </a:pPr>
                      <a:r>
                        <a:rPr lang="pt-PT" sz="1000" b="0" dirty="0">
                          <a:solidFill>
                            <a:srgbClr val="000F68"/>
                          </a:solidFill>
                          <a:latin typeface="+mj-lt"/>
                          <a:ea typeface="PolySans Neutral"/>
                          <a:cs typeface="PolySans Neutral"/>
                          <a:sym typeface="PolySans Neutral"/>
                        </a:rPr>
                        <a:t>500$/</a:t>
                      </a:r>
                      <a:r>
                        <a:rPr lang="pt-PT" sz="1000" b="0" dirty="0" err="1">
                          <a:solidFill>
                            <a:srgbClr val="000F68"/>
                          </a:solidFill>
                          <a:latin typeface="+mj-lt"/>
                          <a:ea typeface="PolySans Neutral"/>
                          <a:cs typeface="PolySans Neutral"/>
                          <a:sym typeface="PolySans Neutral"/>
                        </a:rPr>
                        <a:t>Month</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br>
                        <a:rPr lang="pt-PT" sz="1100" b="1" dirty="0">
                          <a:solidFill>
                            <a:srgbClr val="000F68"/>
                          </a:solidFill>
                          <a:latin typeface="+mj-lt"/>
                          <a:ea typeface="PolySans Neutral"/>
                          <a:cs typeface="PolySans Neutral"/>
                          <a:sym typeface="PolySans Neutral"/>
                        </a:rPr>
                      </a:br>
                      <a:r>
                        <a:rPr lang="pt-PT" sz="1100" b="1" dirty="0">
                          <a:solidFill>
                            <a:srgbClr val="000F68"/>
                          </a:solidFill>
                          <a:latin typeface="+mj-lt"/>
                          <a:ea typeface="PolySans Neutral"/>
                          <a:cs typeface="PolySans Neutral"/>
                          <a:sym typeface="PolySans Neutral"/>
                        </a:rPr>
                        <a:t>Drivers: </a:t>
                      </a:r>
                    </a:p>
                    <a:p>
                      <a:pPr marL="0" marR="0" lvl="0" indent="0" algn="ctr" defTabSz="914400" rtl="0" eaLnBrk="1" fontAlgn="auto" latinLnBrk="0" hangingPunct="1">
                        <a:lnSpc>
                          <a:spcPct val="100000"/>
                        </a:lnSpc>
                        <a:spcBef>
                          <a:spcPts val="0"/>
                        </a:spcBef>
                        <a:spcAft>
                          <a:spcPts val="0"/>
                        </a:spcAft>
                        <a:buClrTx/>
                        <a:buSzTx/>
                        <a:buFontTx/>
                        <a:buNone/>
                        <a:tabLst/>
                        <a:defRPr sz="1800">
                          <a:solidFill>
                            <a:srgbClr val="000000"/>
                          </a:solidFill>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Processed</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Models</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per Training</a:t>
                      </a:r>
                    </a:p>
                    <a:p>
                      <a:pPr algn="ctr">
                        <a:defRPr sz="1800">
                          <a:solidFill>
                            <a:srgbClr val="000000"/>
                          </a:solidFill>
                        </a:defRPr>
                      </a:pPr>
                      <a:endParaRPr lang="pt-PT" sz="1100" b="1"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1" dirty="0">
                          <a:solidFill>
                            <a:srgbClr val="000F68"/>
                          </a:solidFill>
                          <a:latin typeface="+mj-lt"/>
                          <a:ea typeface="PolySans Neutral"/>
                          <a:cs typeface="PolySans Neutral"/>
                          <a:sym typeface="PolySans Neutral"/>
                          <a:hlinkClick r:id="rId2"/>
                        </a:rPr>
                        <a:t>More </a:t>
                      </a:r>
                      <a:r>
                        <a:rPr lang="pt-PT" sz="1000" b="1" dirty="0" err="1">
                          <a:solidFill>
                            <a:srgbClr val="000F68"/>
                          </a:solidFill>
                          <a:latin typeface="+mj-lt"/>
                          <a:ea typeface="PolySans Neutral"/>
                          <a:cs typeface="PolySans Neutral"/>
                          <a:sym typeface="PolySans Neutral"/>
                          <a:hlinkClick r:id="rId2"/>
                        </a:rPr>
                        <a:t>Info</a:t>
                      </a:r>
                      <a:endParaRPr lang="pt-PT" sz="1000" b="1" dirty="0">
                        <a:solidFill>
                          <a:srgbClr val="000F68"/>
                        </a:solidFill>
                        <a:latin typeface="+mj-lt"/>
                        <a:ea typeface="PolySans Neutral"/>
                        <a:cs typeface="PolySans Neutral"/>
                        <a:sym typeface="PolySans Neutral"/>
                      </a:endParaRPr>
                    </a:p>
                  </a:txBody>
                  <a:tcPr marL="49128" marR="49128" marT="49128" marB="49128" anchor="ctr" horzOverflow="overflow">
                    <a:noFill/>
                  </a:tcPr>
                </a:tc>
                <a:tc>
                  <a:txBody>
                    <a:bodyPr/>
                    <a:lstStyle/>
                    <a:p>
                      <a:pPr algn="ctr">
                        <a:defRPr sz="1800">
                          <a:solidFill>
                            <a:srgbClr val="000000"/>
                          </a:solidFill>
                        </a:defRPr>
                      </a:pPr>
                      <a:r>
                        <a:rPr lang="pt-PT" sz="1100" b="1" dirty="0">
                          <a:solidFill>
                            <a:srgbClr val="000F68"/>
                          </a:solidFill>
                          <a:latin typeface="+mj-lt"/>
                          <a:ea typeface="PolySans Neutral"/>
                          <a:cs typeface="PolySans Neutral"/>
                          <a:sym typeface="PolySans Neutral"/>
                        </a:rPr>
                        <a:t>Drivers:</a:t>
                      </a:r>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Processed</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0" dirty="0">
                          <a:solidFill>
                            <a:srgbClr val="000F68"/>
                          </a:solidFill>
                          <a:latin typeface="+mj-lt"/>
                          <a:ea typeface="PolySans Neutral"/>
                          <a:cs typeface="PolySans Neutral"/>
                          <a:sym typeface="PolySans Neutral"/>
                        </a:rPr>
                        <a:t>Training </a:t>
                      </a:r>
                      <a:r>
                        <a:rPr lang="pt-PT" sz="1000" b="0" dirty="0" err="1">
                          <a:solidFill>
                            <a:srgbClr val="000F68"/>
                          </a:solidFill>
                          <a:latin typeface="+mj-lt"/>
                          <a:ea typeface="PolySans Neutral"/>
                          <a:cs typeface="PolySans Neutral"/>
                          <a:sym typeface="PolySans Neutral"/>
                        </a:rPr>
                        <a:t>Hours</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Image</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Storage</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1" dirty="0">
                          <a:solidFill>
                            <a:srgbClr val="000F68"/>
                          </a:solidFill>
                          <a:latin typeface="+mj-lt"/>
                          <a:ea typeface="PolySans Neutral"/>
                          <a:cs typeface="PolySans Neutral"/>
                          <a:sym typeface="PolySans Neutral"/>
                          <a:hlinkClick r:id="rId3"/>
                        </a:rPr>
                        <a:t>More </a:t>
                      </a:r>
                      <a:r>
                        <a:rPr lang="pt-PT" sz="1000" b="1" dirty="0" err="1">
                          <a:solidFill>
                            <a:srgbClr val="000F68"/>
                          </a:solidFill>
                          <a:latin typeface="+mj-lt"/>
                          <a:ea typeface="PolySans Neutral"/>
                          <a:cs typeface="PolySans Neutral"/>
                          <a:sym typeface="PolySans Neutral"/>
                          <a:hlinkClick r:id="rId3"/>
                        </a:rPr>
                        <a:t>Info</a:t>
                      </a:r>
                      <a:endParaRPr sz="1050" b="1" dirty="0">
                        <a:solidFill>
                          <a:srgbClr val="000F68"/>
                        </a:solidFill>
                        <a:latin typeface="+mj-lt"/>
                        <a:ea typeface="PolySans Neutral"/>
                        <a:cs typeface="PolySans Neutral"/>
                        <a:sym typeface="PolySans Neutral"/>
                      </a:endParaRPr>
                    </a:p>
                  </a:txBody>
                  <a:tcPr marL="49128" marR="49128" marT="49128" marB="49128" anchor="ctr" horzOverflow="overflow">
                    <a:noFill/>
                  </a:tcPr>
                </a:tc>
                <a:tc>
                  <a:txBody>
                    <a:bodyPr/>
                    <a:lstStyle/>
                    <a:p>
                      <a:pPr algn="ctr"/>
                      <a:r>
                        <a:rPr lang="pt-PT" sz="1100" b="1" dirty="0" err="1"/>
                        <a:t>Custom</a:t>
                      </a:r>
                      <a:endParaRPr lang="pt-PT" sz="1100" b="1" dirty="0"/>
                    </a:p>
                    <a:p>
                      <a:pPr algn="ctr"/>
                      <a:endParaRPr lang="pt-PT" sz="1100" b="1" dirty="0"/>
                    </a:p>
                    <a:p>
                      <a:pPr algn="ctr"/>
                      <a:r>
                        <a:rPr lang="pt-PT" sz="1000" b="1" dirty="0">
                          <a:hlinkClick r:id="rId4"/>
                        </a:rPr>
                        <a:t>More </a:t>
                      </a:r>
                      <a:r>
                        <a:rPr lang="pt-PT" sz="1000" b="1" dirty="0" err="1">
                          <a:hlinkClick r:id="rId4"/>
                        </a:rPr>
                        <a:t>Info</a:t>
                      </a:r>
                      <a:endParaRPr lang="pt-PT" sz="900" b="1" dirty="0"/>
                    </a:p>
                  </a:txBody>
                  <a:tcPr marL="49128" marR="49128" marT="49128" marB="49128" anchor="ctr" horzOverflow="overflow">
                    <a:noFill/>
                  </a:tcPr>
                </a:tc>
                <a:tc>
                  <a:txBody>
                    <a:bodyPr/>
                    <a:lstStyle/>
                    <a:p>
                      <a:pPr algn="ctr"/>
                      <a:r>
                        <a:rPr lang="pt-PT" b="1" dirty="0"/>
                        <a:t>Drivers:</a:t>
                      </a:r>
                    </a:p>
                    <a:p>
                      <a:pPr algn="ctr"/>
                      <a:r>
                        <a:rPr lang="pt-PT" sz="1000" b="0" dirty="0" err="1"/>
                        <a:t>Type</a:t>
                      </a:r>
                      <a:r>
                        <a:rPr lang="pt-PT" sz="1000" b="0" dirty="0"/>
                        <a:t> </a:t>
                      </a:r>
                      <a:r>
                        <a:rPr lang="pt-PT" sz="1000" b="0" dirty="0" err="1"/>
                        <a:t>of</a:t>
                      </a:r>
                      <a:r>
                        <a:rPr lang="pt-PT" sz="1000" b="0" dirty="0"/>
                        <a:t> </a:t>
                      </a:r>
                      <a:r>
                        <a:rPr lang="pt-PT" sz="1000" b="0" dirty="0" err="1"/>
                        <a:t>Detection</a:t>
                      </a:r>
                      <a:endParaRPr lang="pt-PT" sz="1000" b="0" dirty="0"/>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Processed</a:t>
                      </a:r>
                      <a:endParaRPr lang="pt-PT" sz="1000" b="0" dirty="0">
                        <a:solidFill>
                          <a:srgbClr val="000F68"/>
                        </a:solidFill>
                        <a:latin typeface="+mj-lt"/>
                        <a:ea typeface="PolySans Neutral"/>
                        <a:cs typeface="PolySans Neutral"/>
                        <a:sym typeface="PolySans Neutral"/>
                      </a:endParaRPr>
                    </a:p>
                    <a:p>
                      <a:pPr algn="ctr"/>
                      <a:endParaRPr lang="pt-PT" sz="1000" b="0" dirty="0"/>
                    </a:p>
                    <a:p>
                      <a:pPr algn="ctr"/>
                      <a:r>
                        <a:rPr lang="pt-PT" sz="1000" b="1" dirty="0">
                          <a:hlinkClick r:id="rId5"/>
                        </a:rPr>
                        <a:t>More </a:t>
                      </a:r>
                      <a:r>
                        <a:rPr lang="pt-PT" sz="1000" b="1" dirty="0" err="1">
                          <a:hlinkClick r:id="rId5"/>
                        </a:rPr>
                        <a:t>Info</a:t>
                      </a:r>
                      <a:endParaRPr lang="pt-PT" sz="1000" b="1" dirty="0"/>
                    </a:p>
                  </a:txBody>
                  <a:tcPr marL="49128" marR="49128" marT="49128" marB="49128" anchor="ctr" horzOverflow="overflow">
                    <a:noFill/>
                  </a:tcPr>
                </a:tc>
                <a:tc>
                  <a:txBody>
                    <a:bodyPr/>
                    <a:lstStyle/>
                    <a:p>
                      <a:pPr algn="ctr"/>
                      <a:r>
                        <a:rPr lang="pt-PT" b="1" dirty="0"/>
                        <a:t>Training:</a:t>
                      </a:r>
                    </a:p>
                    <a:p>
                      <a:pPr algn="ctr"/>
                      <a:r>
                        <a:rPr lang="pt-PT" sz="1000" b="0" dirty="0"/>
                        <a:t>18$/</a:t>
                      </a:r>
                      <a:r>
                        <a:rPr lang="pt-PT" sz="1000" b="0" dirty="0" err="1"/>
                        <a:t>hour</a:t>
                      </a:r>
                      <a:endParaRPr lang="pt-PT" sz="1000" b="0" dirty="0"/>
                    </a:p>
                    <a:p>
                      <a:pPr algn="ctr"/>
                      <a:r>
                        <a:rPr lang="pt-PT" b="1" dirty="0" err="1"/>
                        <a:t>Deployment</a:t>
                      </a:r>
                      <a:r>
                        <a:rPr lang="pt-PT" b="1" dirty="0"/>
                        <a:t>:</a:t>
                      </a:r>
                    </a:p>
                    <a:p>
                      <a:pPr algn="ctr"/>
                      <a:r>
                        <a:rPr lang="pt-PT" sz="1000" b="0" dirty="0"/>
                        <a:t>2$/</a:t>
                      </a:r>
                      <a:r>
                        <a:rPr lang="pt-PT" sz="1000" b="0" dirty="0" err="1"/>
                        <a:t>hour</a:t>
                      </a:r>
                      <a:endParaRPr lang="pt-PT" sz="1000" b="0" dirty="0"/>
                    </a:p>
                    <a:p>
                      <a:pPr algn="ctr"/>
                      <a:endParaRPr lang="pt-PT" b="1" dirty="0"/>
                    </a:p>
                    <a:p>
                      <a:pPr algn="ctr"/>
                      <a:r>
                        <a:rPr lang="pt-PT" b="1" dirty="0"/>
                        <a:t>Drivers:</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Processed</a:t>
                      </a:r>
                      <a:endParaRPr lang="pt-PT" sz="1000" b="0" dirty="0">
                        <a:solidFill>
                          <a:srgbClr val="000F68"/>
                        </a:solidFill>
                        <a:latin typeface="+mj-lt"/>
                        <a:ea typeface="PolySans Neutral"/>
                        <a:cs typeface="PolySans Neutral"/>
                        <a:sym typeface="PolySans Neutral"/>
                      </a:endParaRPr>
                    </a:p>
                    <a:p>
                      <a:pPr algn="ctr"/>
                      <a:r>
                        <a:rPr lang="pt-PT" sz="1000" b="0" dirty="0"/>
                        <a:t>Training </a:t>
                      </a:r>
                      <a:r>
                        <a:rPr lang="pt-PT" sz="1000" b="0" dirty="0" err="1"/>
                        <a:t>Hours</a:t>
                      </a:r>
                      <a:endParaRPr lang="pt-PT" sz="1000" b="0" dirty="0"/>
                    </a:p>
                    <a:p>
                      <a:pPr algn="ctr"/>
                      <a:r>
                        <a:rPr lang="pt-PT" sz="1000" b="0" dirty="0" err="1"/>
                        <a:t>Deployment</a:t>
                      </a:r>
                      <a:endParaRPr lang="pt-PT" sz="1000" b="0" dirty="0"/>
                    </a:p>
                    <a:p>
                      <a:pPr algn="ctr"/>
                      <a:endParaRPr lang="pt-PT" sz="1000" b="0" dirty="0"/>
                    </a:p>
                    <a:p>
                      <a:pPr algn="ctr"/>
                      <a:r>
                        <a:rPr lang="pt-PT" sz="1000" b="1" dirty="0">
                          <a:hlinkClick r:id="rId6"/>
                        </a:rPr>
                        <a:t>More </a:t>
                      </a:r>
                      <a:r>
                        <a:rPr lang="pt-PT" sz="1000" b="1" dirty="0" err="1">
                          <a:hlinkClick r:id="rId6"/>
                        </a:rPr>
                        <a:t>Info</a:t>
                      </a:r>
                      <a:endParaRPr lang="pt-PT" sz="1000" b="1" dirty="0"/>
                    </a:p>
                  </a:txBody>
                  <a:tcPr marL="49128" marR="49128" marT="49128" marB="49128" anchor="ctr" horzOverflow="overflow">
                    <a:noFill/>
                  </a:tcPr>
                </a:tc>
                <a:tc>
                  <a:txBody>
                    <a:bodyPr/>
                    <a:lstStyle/>
                    <a:p>
                      <a:pPr algn="ctr"/>
                      <a:r>
                        <a:rPr lang="pt-PT" b="1" dirty="0"/>
                        <a:t>Drivers:</a:t>
                      </a:r>
                    </a:p>
                    <a:p>
                      <a:pPr algn="ctr"/>
                      <a:r>
                        <a:rPr lang="pt-PT" sz="1000" b="0" dirty="0" err="1"/>
                        <a:t>Machine</a:t>
                      </a:r>
                      <a:r>
                        <a:rPr lang="pt-PT" sz="1000" b="0" dirty="0"/>
                        <a:t> </a:t>
                      </a:r>
                      <a:r>
                        <a:rPr lang="pt-PT" sz="1000" b="0" dirty="0" err="1"/>
                        <a:t>Type</a:t>
                      </a:r>
                      <a:endParaRPr lang="pt-PT" sz="1000" b="0" dirty="0"/>
                    </a:p>
                    <a:p>
                      <a:pPr algn="ctr"/>
                      <a:r>
                        <a:rPr lang="pt-PT" sz="1000" b="0" dirty="0" err="1"/>
                        <a:t>Accelerator</a:t>
                      </a:r>
                      <a:endParaRPr lang="pt-PT" sz="1000" b="0" dirty="0"/>
                    </a:p>
                    <a:p>
                      <a:pPr algn="ctr"/>
                      <a:r>
                        <a:rPr lang="pt-PT" sz="1000" b="0" dirty="0" err="1"/>
                        <a:t>Disk</a:t>
                      </a:r>
                      <a:endParaRPr lang="pt-PT" sz="1000" b="0" dirty="0"/>
                    </a:p>
                    <a:p>
                      <a:pPr algn="ctr"/>
                      <a:endParaRPr lang="pt-PT" sz="1000" b="0" dirty="0"/>
                    </a:p>
                    <a:p>
                      <a:pPr algn="ctr"/>
                      <a:r>
                        <a:rPr lang="pt-PT" sz="1000" b="1" dirty="0">
                          <a:hlinkClick r:id="rId6"/>
                        </a:rPr>
                        <a:t>More </a:t>
                      </a:r>
                      <a:r>
                        <a:rPr lang="pt-PT" sz="1000" b="1" dirty="0" err="1">
                          <a:hlinkClick r:id="rId6"/>
                        </a:rPr>
                        <a:t>Info</a:t>
                      </a:r>
                      <a:endParaRPr lang="pt-PT" sz="1000" b="1" dirty="0"/>
                    </a:p>
                  </a:txBody>
                  <a:tcPr marL="49128" marR="49128" marT="49128" marB="49128" anchor="ctr" horzOverflow="overflow">
                    <a:noFill/>
                  </a:tcPr>
                </a:tc>
                <a:extLst>
                  <a:ext uri="{0D108BD9-81ED-4DB2-BD59-A6C34878D82A}">
                    <a16:rowId xmlns:a16="http://schemas.microsoft.com/office/drawing/2014/main" val="10004"/>
                  </a:ext>
                </a:extLst>
              </a:tr>
            </a:tbl>
          </a:graphicData>
        </a:graphic>
      </p:graphicFrame>
      <p:pic>
        <p:nvPicPr>
          <p:cNvPr id="15" name="Picture 14" descr="A green check mark in a circle&#10;&#10;Description automatically generated">
            <a:extLst>
              <a:ext uri="{FF2B5EF4-FFF2-40B4-BE49-F238E27FC236}">
                <a16:creationId xmlns:a16="http://schemas.microsoft.com/office/drawing/2014/main" id="{9F907258-0CFB-7EC8-FC9D-35247BF64E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7302" y="2083543"/>
            <a:ext cx="290672" cy="290672"/>
          </a:xfrm>
          <a:prstGeom prst="rect">
            <a:avLst/>
          </a:prstGeom>
        </p:spPr>
      </p:pic>
      <p:pic>
        <p:nvPicPr>
          <p:cNvPr id="16" name="Picture 15" descr="A green check mark in a circle&#10;&#10;Description automatically generated">
            <a:extLst>
              <a:ext uri="{FF2B5EF4-FFF2-40B4-BE49-F238E27FC236}">
                <a16:creationId xmlns:a16="http://schemas.microsoft.com/office/drawing/2014/main" id="{138E304B-1FA9-7F99-ED3D-75B232C4CA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8225" y="2083543"/>
            <a:ext cx="290672" cy="290672"/>
          </a:xfrm>
          <a:prstGeom prst="rect">
            <a:avLst/>
          </a:prstGeom>
        </p:spPr>
      </p:pic>
      <p:pic>
        <p:nvPicPr>
          <p:cNvPr id="17" name="Picture 16" descr="A green check mark in a circle&#10;&#10;Description automatically generated">
            <a:extLst>
              <a:ext uri="{FF2B5EF4-FFF2-40B4-BE49-F238E27FC236}">
                <a16:creationId xmlns:a16="http://schemas.microsoft.com/office/drawing/2014/main" id="{F0F5B688-78B3-39D4-E326-B41F2AA977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76126" y="2115999"/>
            <a:ext cx="290672" cy="290672"/>
          </a:xfrm>
          <a:prstGeom prst="rect">
            <a:avLst/>
          </a:prstGeom>
        </p:spPr>
      </p:pic>
      <p:pic>
        <p:nvPicPr>
          <p:cNvPr id="18" name="Picture 17" descr="A green check mark in a circle&#10;&#10;Description automatically generated">
            <a:extLst>
              <a:ext uri="{FF2B5EF4-FFF2-40B4-BE49-F238E27FC236}">
                <a16:creationId xmlns:a16="http://schemas.microsoft.com/office/drawing/2014/main" id="{1DCAFE43-170A-E2B7-B759-1B51AD1538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5841" y="2089388"/>
            <a:ext cx="290672" cy="290672"/>
          </a:xfrm>
          <a:prstGeom prst="rect">
            <a:avLst/>
          </a:prstGeom>
        </p:spPr>
      </p:pic>
      <p:pic>
        <p:nvPicPr>
          <p:cNvPr id="29" name="Picture 28" descr="A red circle with a white x in it&#10;&#10;Description automatically generated">
            <a:extLst>
              <a:ext uri="{FF2B5EF4-FFF2-40B4-BE49-F238E27FC236}">
                <a16:creationId xmlns:a16="http://schemas.microsoft.com/office/drawing/2014/main" id="{AF7C8E42-3F13-A320-03DD-31CA38CBDC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5016" y="2111164"/>
            <a:ext cx="290672" cy="290672"/>
          </a:xfrm>
          <a:prstGeom prst="rect">
            <a:avLst/>
          </a:prstGeom>
        </p:spPr>
      </p:pic>
      <p:pic>
        <p:nvPicPr>
          <p:cNvPr id="30" name="Picture 29" descr="A red circle with a white x in it&#10;&#10;Description automatically generated">
            <a:extLst>
              <a:ext uri="{FF2B5EF4-FFF2-40B4-BE49-F238E27FC236}">
                <a16:creationId xmlns:a16="http://schemas.microsoft.com/office/drawing/2014/main" id="{CB0A240E-1454-7837-B6DD-D6EE050594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1198" y="2047835"/>
            <a:ext cx="290672" cy="290672"/>
          </a:xfrm>
          <a:prstGeom prst="rect">
            <a:avLst/>
          </a:prstGeom>
        </p:spPr>
      </p:pic>
      <p:pic>
        <p:nvPicPr>
          <p:cNvPr id="5" name="Picture 4" descr="A green check mark in a circle&#10;&#10;Description automatically generated">
            <a:extLst>
              <a:ext uri="{FF2B5EF4-FFF2-40B4-BE49-F238E27FC236}">
                <a16:creationId xmlns:a16="http://schemas.microsoft.com/office/drawing/2014/main" id="{E63C763C-71EC-2EA9-F491-89B7139D55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7302" y="2879501"/>
            <a:ext cx="290672" cy="290672"/>
          </a:xfrm>
          <a:prstGeom prst="rect">
            <a:avLst/>
          </a:prstGeom>
        </p:spPr>
      </p:pic>
      <p:pic>
        <p:nvPicPr>
          <p:cNvPr id="6" name="Picture 5" descr="A green check mark in a circle&#10;&#10;Description automatically generated">
            <a:extLst>
              <a:ext uri="{FF2B5EF4-FFF2-40B4-BE49-F238E27FC236}">
                <a16:creationId xmlns:a16="http://schemas.microsoft.com/office/drawing/2014/main" id="{D7818053-FC36-BCF1-1BA8-A9A57C2455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2383" y="2879501"/>
            <a:ext cx="290672" cy="290672"/>
          </a:xfrm>
          <a:prstGeom prst="rect">
            <a:avLst/>
          </a:prstGeom>
        </p:spPr>
      </p:pic>
      <p:pic>
        <p:nvPicPr>
          <p:cNvPr id="8" name="Picture 7" descr="A green check mark in a circle&#10;&#10;Description automatically generated">
            <a:extLst>
              <a:ext uri="{FF2B5EF4-FFF2-40B4-BE49-F238E27FC236}">
                <a16:creationId xmlns:a16="http://schemas.microsoft.com/office/drawing/2014/main" id="{09FF38CA-302C-77F6-766E-6151A17279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5016" y="2885826"/>
            <a:ext cx="290672" cy="290672"/>
          </a:xfrm>
          <a:prstGeom prst="rect">
            <a:avLst/>
          </a:prstGeom>
        </p:spPr>
      </p:pic>
      <p:pic>
        <p:nvPicPr>
          <p:cNvPr id="10" name="Picture 9" descr="A green check mark in a circle&#10;&#10;Description automatically generated">
            <a:extLst>
              <a:ext uri="{FF2B5EF4-FFF2-40B4-BE49-F238E27FC236}">
                <a16:creationId xmlns:a16="http://schemas.microsoft.com/office/drawing/2014/main" id="{51A01159-A305-22D7-82CD-C2AC49FA76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5841" y="2885236"/>
            <a:ext cx="290672" cy="290672"/>
          </a:xfrm>
          <a:prstGeom prst="rect">
            <a:avLst/>
          </a:prstGeom>
        </p:spPr>
      </p:pic>
      <p:pic>
        <p:nvPicPr>
          <p:cNvPr id="11" name="Picture 10" descr="A green check mark in a circle&#10;&#10;Description automatically generated">
            <a:extLst>
              <a:ext uri="{FF2B5EF4-FFF2-40B4-BE49-F238E27FC236}">
                <a16:creationId xmlns:a16="http://schemas.microsoft.com/office/drawing/2014/main" id="{7E71F198-6A0B-FD4B-B3FB-8D02EE4638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81198" y="2879501"/>
            <a:ext cx="290672" cy="290672"/>
          </a:xfrm>
          <a:prstGeom prst="rect">
            <a:avLst/>
          </a:prstGeom>
        </p:spPr>
      </p:pic>
      <p:pic>
        <p:nvPicPr>
          <p:cNvPr id="19" name="Picture 18" descr="A red circle with a white x in it&#10;&#10;Description automatically generated">
            <a:extLst>
              <a:ext uri="{FF2B5EF4-FFF2-40B4-BE49-F238E27FC236}">
                <a16:creationId xmlns:a16="http://schemas.microsoft.com/office/drawing/2014/main" id="{134FD40E-CE60-4F9B-785A-6B102571BE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76126" y="2879501"/>
            <a:ext cx="290672" cy="290672"/>
          </a:xfrm>
          <a:prstGeom prst="rect">
            <a:avLst/>
          </a:prstGeom>
        </p:spPr>
      </p:pic>
      <p:pic>
        <p:nvPicPr>
          <p:cNvPr id="20" name="Picture 19" descr="A green check mark in a circle&#10;&#10;Description automatically generated">
            <a:extLst>
              <a:ext uri="{FF2B5EF4-FFF2-40B4-BE49-F238E27FC236}">
                <a16:creationId xmlns:a16="http://schemas.microsoft.com/office/drawing/2014/main" id="{D66B3E56-00B9-9ED5-7F99-6DFD7B3E4D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7302" y="1311720"/>
            <a:ext cx="290672" cy="290672"/>
          </a:xfrm>
          <a:prstGeom prst="rect">
            <a:avLst/>
          </a:prstGeom>
        </p:spPr>
      </p:pic>
      <p:pic>
        <p:nvPicPr>
          <p:cNvPr id="22" name="Picture 21" descr="A green check mark in a circle&#10;&#10;Description automatically generated">
            <a:extLst>
              <a:ext uri="{FF2B5EF4-FFF2-40B4-BE49-F238E27FC236}">
                <a16:creationId xmlns:a16="http://schemas.microsoft.com/office/drawing/2014/main" id="{3B5C73FC-3B68-6E6C-0A28-B59DB93ACB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7104" y="1306591"/>
            <a:ext cx="290672" cy="290672"/>
          </a:xfrm>
          <a:prstGeom prst="rect">
            <a:avLst/>
          </a:prstGeom>
        </p:spPr>
      </p:pic>
      <p:pic>
        <p:nvPicPr>
          <p:cNvPr id="28" name="Picture 27" descr="A green check mark in a circle&#10;&#10;Description automatically generated">
            <a:extLst>
              <a:ext uri="{FF2B5EF4-FFF2-40B4-BE49-F238E27FC236}">
                <a16:creationId xmlns:a16="http://schemas.microsoft.com/office/drawing/2014/main" id="{3A8EE28F-A142-0AAD-EDE7-FA56B4B8F4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76126" y="1306591"/>
            <a:ext cx="290672" cy="290672"/>
          </a:xfrm>
          <a:prstGeom prst="rect">
            <a:avLst/>
          </a:prstGeom>
        </p:spPr>
      </p:pic>
      <p:pic>
        <p:nvPicPr>
          <p:cNvPr id="33" name="Picture 32" descr="A green check mark in a circle&#10;&#10;Description automatically generated">
            <a:extLst>
              <a:ext uri="{FF2B5EF4-FFF2-40B4-BE49-F238E27FC236}">
                <a16:creationId xmlns:a16="http://schemas.microsoft.com/office/drawing/2014/main" id="{AB45522B-77EA-04C1-6283-680C72C92B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5841" y="1306236"/>
            <a:ext cx="290672" cy="290672"/>
          </a:xfrm>
          <a:prstGeom prst="rect">
            <a:avLst/>
          </a:prstGeom>
        </p:spPr>
      </p:pic>
      <p:pic>
        <p:nvPicPr>
          <p:cNvPr id="34" name="Picture 33" descr="A red circle with a white x in it&#10;&#10;Description automatically generated">
            <a:extLst>
              <a:ext uri="{FF2B5EF4-FFF2-40B4-BE49-F238E27FC236}">
                <a16:creationId xmlns:a16="http://schemas.microsoft.com/office/drawing/2014/main" id="{5D63EB59-99A1-AF87-349A-EE5E38AAB6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8353" y="1306591"/>
            <a:ext cx="290672" cy="290672"/>
          </a:xfrm>
          <a:prstGeom prst="rect">
            <a:avLst/>
          </a:prstGeom>
        </p:spPr>
      </p:pic>
      <p:pic>
        <p:nvPicPr>
          <p:cNvPr id="36" name="Picture 35" descr="A red circle with a white x in it&#10;&#10;Description automatically generated">
            <a:extLst>
              <a:ext uri="{FF2B5EF4-FFF2-40B4-BE49-F238E27FC236}">
                <a16:creationId xmlns:a16="http://schemas.microsoft.com/office/drawing/2014/main" id="{6831A424-AE32-7E2C-AA59-1B18C63070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1198" y="1314845"/>
            <a:ext cx="290672" cy="290672"/>
          </a:xfrm>
          <a:prstGeom prst="rect">
            <a:avLst/>
          </a:prstGeom>
        </p:spPr>
      </p:pic>
      <p:sp>
        <p:nvSpPr>
          <p:cNvPr id="42" name="TextBox 41">
            <a:extLst>
              <a:ext uri="{FF2B5EF4-FFF2-40B4-BE49-F238E27FC236}">
                <a16:creationId xmlns:a16="http://schemas.microsoft.com/office/drawing/2014/main" id="{29F99D3A-B03A-9090-EE25-22C34D078E02}"/>
              </a:ext>
            </a:extLst>
          </p:cNvPr>
          <p:cNvSpPr txBox="1"/>
          <p:nvPr/>
        </p:nvSpPr>
        <p:spPr>
          <a:xfrm>
            <a:off x="1703294" y="5480554"/>
            <a:ext cx="268941" cy="203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PT" sz="1800" b="0" i="0" u="none" strike="noStrike" cap="none" spc="0" normalizeH="0" baseline="0" dirty="0" err="1">
              <a:ln>
                <a:noFill/>
              </a:ln>
              <a:solidFill>
                <a:srgbClr val="000F68"/>
              </a:solidFill>
              <a:effectLst/>
              <a:uFillTx/>
              <a:latin typeface="+mn-lt"/>
              <a:ea typeface="+mn-ea"/>
              <a:cs typeface="+mn-cs"/>
              <a:sym typeface="Helvetica"/>
            </a:endParaRPr>
          </a:p>
        </p:txBody>
      </p:sp>
    </p:spTree>
    <p:extLst>
      <p:ext uri="{BB962C8B-B14F-4D97-AF65-F5344CB8AC3E}">
        <p14:creationId xmlns:p14="http://schemas.microsoft.com/office/powerpoint/2010/main" val="207120009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1DBD03-6B7C-2946-D45B-C35C96C74B31}"/>
              </a:ext>
            </a:extLst>
          </p:cNvPr>
          <p:cNvSpPr>
            <a:spLocks noGrp="1"/>
          </p:cNvSpPr>
          <p:nvPr>
            <p:ph type="sldNum" sz="quarter" idx="2"/>
          </p:nvPr>
        </p:nvSpPr>
        <p:spPr/>
        <p:txBody>
          <a:bodyPr/>
          <a:lstStyle/>
          <a:p>
            <a:fld id="{86CB4B4D-7CA3-9044-876B-883B54F8677D}" type="slidenum">
              <a:rPr lang="en-GB" smtClean="0"/>
              <a:t>8</a:t>
            </a:fld>
            <a:endParaRPr lang="en-GB"/>
          </a:p>
        </p:txBody>
      </p:sp>
      <p:graphicFrame>
        <p:nvGraphicFramePr>
          <p:cNvPr id="9" name="Table 9">
            <a:extLst>
              <a:ext uri="{FF2B5EF4-FFF2-40B4-BE49-F238E27FC236}">
                <a16:creationId xmlns:a16="http://schemas.microsoft.com/office/drawing/2014/main" id="{E9BB2929-EBDF-B927-846E-BDF3A8EBDF75}"/>
              </a:ext>
            </a:extLst>
          </p:cNvPr>
          <p:cNvGraphicFramePr>
            <a:graphicFrameLocks/>
          </p:cNvGraphicFramePr>
          <p:nvPr>
            <p:extLst>
              <p:ext uri="{D42A27DB-BD31-4B8C-83A1-F6EECF244321}">
                <p14:modId xmlns:p14="http://schemas.microsoft.com/office/powerpoint/2010/main" val="2339490538"/>
              </p:ext>
            </p:extLst>
          </p:nvPr>
        </p:nvGraphicFramePr>
        <p:xfrm>
          <a:off x="458162" y="112849"/>
          <a:ext cx="11275676" cy="5932715"/>
        </p:xfrm>
        <a:graphic>
          <a:graphicData uri="http://schemas.openxmlformats.org/drawingml/2006/table">
            <a:tbl>
              <a:tblPr>
                <a:tableStyleId>{4C3C2611-4C71-4FC5-86AE-919BDF0F9419}</a:tableStyleId>
              </a:tblPr>
              <a:tblGrid>
                <a:gridCol w="1301376">
                  <a:extLst>
                    <a:ext uri="{9D8B030D-6E8A-4147-A177-3AD203B41FA5}">
                      <a16:colId xmlns:a16="http://schemas.microsoft.com/office/drawing/2014/main" val="20000"/>
                    </a:ext>
                  </a:extLst>
                </a:gridCol>
                <a:gridCol w="1476057">
                  <a:extLst>
                    <a:ext uri="{9D8B030D-6E8A-4147-A177-3AD203B41FA5}">
                      <a16:colId xmlns:a16="http://schemas.microsoft.com/office/drawing/2014/main" val="20001"/>
                    </a:ext>
                  </a:extLst>
                </a:gridCol>
                <a:gridCol w="1650738">
                  <a:extLst>
                    <a:ext uri="{9D8B030D-6E8A-4147-A177-3AD203B41FA5}">
                      <a16:colId xmlns:a16="http://schemas.microsoft.com/office/drawing/2014/main" val="20002"/>
                    </a:ext>
                  </a:extLst>
                </a:gridCol>
                <a:gridCol w="1668206">
                  <a:extLst>
                    <a:ext uri="{9D8B030D-6E8A-4147-A177-3AD203B41FA5}">
                      <a16:colId xmlns:a16="http://schemas.microsoft.com/office/drawing/2014/main" val="1473769578"/>
                    </a:ext>
                  </a:extLst>
                </a:gridCol>
                <a:gridCol w="1572132">
                  <a:extLst>
                    <a:ext uri="{9D8B030D-6E8A-4147-A177-3AD203B41FA5}">
                      <a16:colId xmlns:a16="http://schemas.microsoft.com/office/drawing/2014/main" val="380295053"/>
                    </a:ext>
                  </a:extLst>
                </a:gridCol>
                <a:gridCol w="1781748">
                  <a:extLst>
                    <a:ext uri="{9D8B030D-6E8A-4147-A177-3AD203B41FA5}">
                      <a16:colId xmlns:a16="http://schemas.microsoft.com/office/drawing/2014/main" val="626425121"/>
                    </a:ext>
                  </a:extLst>
                </a:gridCol>
                <a:gridCol w="1825419">
                  <a:extLst>
                    <a:ext uri="{9D8B030D-6E8A-4147-A177-3AD203B41FA5}">
                      <a16:colId xmlns:a16="http://schemas.microsoft.com/office/drawing/2014/main" val="2326419445"/>
                    </a:ext>
                  </a:extLst>
                </a:gridCol>
              </a:tblGrid>
              <a:tr h="362267">
                <a:tc rowSpan="2">
                  <a:txBody>
                    <a:bodyPr/>
                    <a:lstStyle/>
                    <a:p>
                      <a:pPr algn="l">
                        <a:defRPr sz="1900">
                          <a:latin typeface="PolySans Neutral"/>
                          <a:ea typeface="PolySans Neutral"/>
                          <a:cs typeface="PolySans Neutral"/>
                          <a:sym typeface="PolySans Neutral"/>
                        </a:defRPr>
                      </a:pPr>
                      <a:endParaRPr dirty="0">
                        <a:latin typeface="+mj-lt"/>
                      </a:endParaRPr>
                    </a:p>
                  </a:txBody>
                  <a:tcPr marL="49128" marR="49128" marT="49128" marB="49128" horzOverflow="overflow">
                    <a:lnB w="12700" cap="flat" cmpd="sng" algn="ctr">
                      <a:solidFill>
                        <a:srgbClr val="000F63"/>
                      </a:solidFill>
                      <a:prstDash val="solid"/>
                      <a:round/>
                      <a:headEnd type="none" w="med" len="med"/>
                      <a:tailEnd type="none" w="med" len="med"/>
                    </a:lnB>
                    <a:noFill/>
                  </a:tcPr>
                </a:tc>
                <a:tc gridSpan="3">
                  <a:txBody>
                    <a:bodyPr/>
                    <a:lstStyle/>
                    <a:p>
                      <a:pPr algn="ctr">
                        <a:defRPr sz="1800">
                          <a:solidFill>
                            <a:srgbClr val="000000"/>
                          </a:solidFill>
                        </a:defRPr>
                      </a:pPr>
                      <a:r>
                        <a:rPr lang="pt-PT" sz="1500" b="1" dirty="0">
                          <a:solidFill>
                            <a:srgbClr val="CA3F2D"/>
                          </a:solidFill>
                          <a:latin typeface="+mj-lt"/>
                          <a:ea typeface="PolySans Neutral"/>
                          <a:cs typeface="PolySans Neutral"/>
                          <a:sym typeface="PolySans Neutral"/>
                        </a:rPr>
                        <a:t>Microsoft</a:t>
                      </a:r>
                    </a:p>
                  </a:txBody>
                  <a:tcPr marL="49128" marR="49128" marT="49128" marB="49128" anchor="ctr" horzOverflow="overflow">
                    <a:noFill/>
                  </a:tcPr>
                </a:tc>
                <a:tc hMerge="1">
                  <a:txBody>
                    <a:bodyPr/>
                    <a:lstStyle/>
                    <a:p>
                      <a:pPr algn="l">
                        <a:defRPr sz="1800">
                          <a:solidFill>
                            <a:srgbClr val="000000"/>
                          </a:solidFill>
                        </a:defRPr>
                      </a:pPr>
                      <a:endParaRPr sz="1500">
                        <a:solidFill>
                          <a:srgbClr val="CA3F2D"/>
                        </a:solidFill>
                        <a:latin typeface="+mj-lt"/>
                        <a:ea typeface="PolySans Neutral"/>
                        <a:cs typeface="PolySans Neutral"/>
                        <a:sym typeface="PolySans Neutral"/>
                      </a:endParaRPr>
                    </a:p>
                  </a:txBody>
                  <a:tcPr marL="49128" marR="49128" marT="49128" marB="49128" horzOverflow="overflow">
                    <a:noFill/>
                  </a:tcPr>
                </a:tc>
                <a:tc hMerge="1">
                  <a:txBody>
                    <a:bodyPr/>
                    <a:lstStyle/>
                    <a:p>
                      <a:pPr algn="ctr">
                        <a:defRPr sz="1800">
                          <a:solidFill>
                            <a:srgbClr val="000000"/>
                          </a:solidFill>
                        </a:defRPr>
                      </a:pPr>
                      <a:endParaRPr lang="pt-PT" sz="1500" dirty="0">
                        <a:solidFill>
                          <a:srgbClr val="CA3F2D"/>
                        </a:solidFill>
                        <a:latin typeface="+mj-lt"/>
                        <a:ea typeface="PolySans Neutral"/>
                        <a:cs typeface="PolySans Neutral"/>
                        <a:sym typeface="PolySans Neutral"/>
                      </a:endParaRPr>
                    </a:p>
                  </a:txBody>
                  <a:tcPr marL="49128" marR="49128" marT="49128" marB="49128" horzOverflow="overflow">
                    <a:noFill/>
                  </a:tcPr>
                </a:tc>
                <a:tc gridSpan="3">
                  <a:txBody>
                    <a:bodyPr/>
                    <a:lstStyle/>
                    <a:p>
                      <a:pPr algn="ctr"/>
                      <a:r>
                        <a:rPr lang="pt-PT" sz="1500" b="1" dirty="0">
                          <a:solidFill>
                            <a:srgbClr val="CA3F2D"/>
                          </a:solidFill>
                          <a:latin typeface="+mj-lt"/>
                          <a:ea typeface="PolySans Neutral"/>
                          <a:cs typeface="PolySans Neutral"/>
                          <a:sym typeface="PolySans Neutral"/>
                        </a:rPr>
                        <a:t>Google</a:t>
                      </a:r>
                      <a:endParaRPr lang="pt-PT" b="1" dirty="0"/>
                    </a:p>
                  </a:txBody>
                  <a:tcPr marL="49128" marR="49128" marT="49128" marB="49128" anchor="ctr" horzOverflow="overflow">
                    <a:noFill/>
                  </a:tcPr>
                </a:tc>
                <a:tc hMerge="1">
                  <a:txBody>
                    <a:bodyPr/>
                    <a:lstStyle/>
                    <a:p>
                      <a:pPr algn="ctr">
                        <a:defRPr sz="1900">
                          <a:latin typeface="PolySans Neutral"/>
                          <a:ea typeface="PolySans Neutral"/>
                          <a:cs typeface="PolySans Neutral"/>
                          <a:sym typeface="PolySans Neutral"/>
                        </a:defRPr>
                      </a:pPr>
                      <a:endParaRPr sz="1500" dirty="0">
                        <a:solidFill>
                          <a:srgbClr val="FF0000"/>
                        </a:solidFill>
                        <a:latin typeface="+mj-lt"/>
                      </a:endParaRPr>
                    </a:p>
                  </a:txBody>
                  <a:tcPr marL="49128" marR="49128" marT="49128" marB="49128" horzOverflow="overflow">
                    <a:noFill/>
                  </a:tcPr>
                </a:tc>
                <a:tc hMerge="1">
                  <a:txBody>
                    <a:bodyPr/>
                    <a:lstStyle/>
                    <a:p>
                      <a:pPr algn="ctr">
                        <a:defRPr sz="1900">
                          <a:latin typeface="PolySans Neutral"/>
                          <a:ea typeface="PolySans Neutral"/>
                          <a:cs typeface="PolySans Neutral"/>
                          <a:sym typeface="PolySans Neutral"/>
                        </a:defRPr>
                      </a:pPr>
                      <a:endParaRPr sz="1500" dirty="0">
                        <a:solidFill>
                          <a:srgbClr val="FF0000"/>
                        </a:solidFill>
                        <a:latin typeface="+mj-lt"/>
                      </a:endParaRPr>
                    </a:p>
                  </a:txBody>
                  <a:tcPr marL="49128" marR="49128" marT="49128" marB="49128" horzOverflow="overflow">
                    <a:noFill/>
                  </a:tcPr>
                </a:tc>
                <a:extLst>
                  <a:ext uri="{0D108BD9-81ED-4DB2-BD59-A6C34878D82A}">
                    <a16:rowId xmlns:a16="http://schemas.microsoft.com/office/drawing/2014/main" val="3523521172"/>
                  </a:ext>
                </a:extLst>
              </a:tr>
              <a:tr h="362267">
                <a:tc vMerge="1">
                  <a:txBody>
                    <a:bodyPr/>
                    <a:lstStyle/>
                    <a:p>
                      <a:pPr algn="l">
                        <a:defRPr sz="1900">
                          <a:latin typeface="PolySans Neutral"/>
                          <a:ea typeface="PolySans Neutral"/>
                          <a:cs typeface="PolySans Neutral"/>
                          <a:sym typeface="PolySans Neutral"/>
                        </a:defRPr>
                      </a:pPr>
                      <a:endParaRPr dirty="0">
                        <a:latin typeface="+mj-lt"/>
                      </a:endParaRPr>
                    </a:p>
                  </a:txBody>
                  <a:tcPr marL="49128" marR="49128" marT="49128" marB="49128" horzOverflow="overflow">
                    <a:lnT w="12700" cap="flat" cmpd="sng" algn="ctr">
                      <a:solidFill>
                        <a:srgbClr val="000F63"/>
                      </a:solidFill>
                      <a:prstDash val="solid"/>
                      <a:round/>
                      <a:headEnd type="none" w="med" len="med"/>
                      <a:tailEnd type="none" w="med" len="med"/>
                    </a:lnT>
                    <a:lnB w="12700" cap="flat" cmpd="sng" algn="ctr">
                      <a:solidFill>
                        <a:srgbClr val="000F63"/>
                      </a:solidFill>
                      <a:prstDash val="solid"/>
                      <a:round/>
                      <a:headEnd type="none" w="med" len="med"/>
                      <a:tailEnd type="none" w="med" len="med"/>
                    </a:lnB>
                    <a:noFill/>
                  </a:tcPr>
                </a:tc>
                <a:tc>
                  <a:txBody>
                    <a:bodyPr/>
                    <a:lstStyle/>
                    <a:p>
                      <a:pPr algn="ctr">
                        <a:defRPr sz="1800">
                          <a:solidFill>
                            <a:srgbClr val="000000"/>
                          </a:solidFill>
                        </a:defRPr>
                      </a:pPr>
                      <a:r>
                        <a:rPr lang="pt-PT" sz="1500" dirty="0">
                          <a:solidFill>
                            <a:srgbClr val="CA3F2D"/>
                          </a:solidFill>
                          <a:latin typeface="+mj-lt"/>
                          <a:ea typeface="PolySans Neutral"/>
                          <a:cs typeface="PolySans Neutral"/>
                          <a:sym typeface="PolySans Neutral"/>
                        </a:rPr>
                        <a:t>AI </a:t>
                      </a:r>
                      <a:r>
                        <a:rPr lang="pt-PT" sz="1500" dirty="0" err="1">
                          <a:solidFill>
                            <a:srgbClr val="CA3F2D"/>
                          </a:solidFill>
                          <a:latin typeface="+mj-lt"/>
                          <a:ea typeface="PolySans Neutral"/>
                          <a:cs typeface="PolySans Neutral"/>
                          <a:sym typeface="PolySans Neutral"/>
                        </a:rPr>
                        <a:t>Builder</a:t>
                      </a:r>
                      <a:endParaRPr sz="1500" dirty="0">
                        <a:solidFill>
                          <a:srgbClr val="CA3F2D"/>
                        </a:solidFill>
                        <a:latin typeface="+mj-lt"/>
                        <a:ea typeface="PolySans Neutral"/>
                        <a:cs typeface="PolySans Neutral"/>
                        <a:sym typeface="PolySans Neutral"/>
                      </a:endParaRPr>
                    </a:p>
                  </a:txBody>
                  <a:tcPr marL="49128" marR="49128" marT="49128" marB="49128" anchor="ctr" horzOverflow="overflow">
                    <a:solidFill>
                      <a:schemeClr val="tx1">
                        <a:lumMod val="10000"/>
                        <a:lumOff val="90000"/>
                      </a:schemeClr>
                    </a:solidFill>
                  </a:tcPr>
                </a:tc>
                <a:tc>
                  <a:txBody>
                    <a:bodyPr/>
                    <a:lstStyle/>
                    <a:p>
                      <a:pPr algn="ctr">
                        <a:defRPr sz="1800">
                          <a:solidFill>
                            <a:srgbClr val="000000"/>
                          </a:solidFill>
                        </a:defRPr>
                      </a:pPr>
                      <a:r>
                        <a:rPr lang="pt-PT" sz="1500" dirty="0" err="1">
                          <a:solidFill>
                            <a:srgbClr val="CA3F2D"/>
                          </a:solidFill>
                          <a:latin typeface="+mj-lt"/>
                          <a:ea typeface="PolySans Neutral"/>
                          <a:cs typeface="PolySans Neutral"/>
                          <a:sym typeface="PolySans Neutral"/>
                        </a:rPr>
                        <a:t>Custom</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Vision</a:t>
                      </a:r>
                      <a:endParaRPr sz="1500" dirty="0">
                        <a:solidFill>
                          <a:srgbClr val="CA3F2D"/>
                        </a:solidFill>
                        <a:latin typeface="+mj-lt"/>
                        <a:ea typeface="PolySans Neutral"/>
                        <a:cs typeface="PolySans Neutral"/>
                        <a:sym typeface="PolySans Neutral"/>
                      </a:endParaRPr>
                    </a:p>
                  </a:txBody>
                  <a:tcPr marL="49128" marR="49128" marT="49128" marB="49128" anchor="ctr" horzOverflow="overflow">
                    <a:noFill/>
                  </a:tcPr>
                </a:tc>
                <a:tc>
                  <a:txBody>
                    <a:bodyPr/>
                    <a:lstStyle/>
                    <a:p>
                      <a:pPr algn="ctr"/>
                      <a:r>
                        <a:rPr lang="pt-PT" sz="1500" dirty="0" err="1">
                          <a:solidFill>
                            <a:srgbClr val="CA3F2D"/>
                          </a:solidFill>
                          <a:latin typeface="+mj-lt"/>
                          <a:ea typeface="PolySans Neutral"/>
                          <a:cs typeface="PolySans Neutral"/>
                          <a:sym typeface="PolySans Neutral"/>
                        </a:rPr>
                        <a:t>Azure</a:t>
                      </a:r>
                      <a:r>
                        <a:rPr lang="pt-PT" sz="1500" dirty="0">
                          <a:solidFill>
                            <a:srgbClr val="CA3F2D"/>
                          </a:solidFill>
                          <a:latin typeface="+mj-lt"/>
                          <a:ea typeface="PolySans Neutral"/>
                          <a:cs typeface="PolySans Neutral"/>
                          <a:sym typeface="PolySans Neutral"/>
                        </a:rPr>
                        <a:t> ML </a:t>
                      </a:r>
                      <a:r>
                        <a:rPr lang="pt-PT" sz="1500" dirty="0" err="1">
                          <a:solidFill>
                            <a:srgbClr val="CA3F2D"/>
                          </a:solidFill>
                          <a:latin typeface="+mj-lt"/>
                          <a:ea typeface="PolySans Neutral"/>
                          <a:cs typeface="PolySans Neutral"/>
                          <a:sym typeface="PolySans Neutral"/>
                        </a:rPr>
                        <a:t>Workspace</a:t>
                      </a:r>
                      <a:endParaRPr lang="pt-PT" dirty="0"/>
                    </a:p>
                  </a:txBody>
                  <a:tcPr marL="49128" marR="49128" marT="49128" marB="49128"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500" dirty="0" err="1">
                          <a:solidFill>
                            <a:srgbClr val="CA3F2D"/>
                          </a:solidFill>
                          <a:latin typeface="+mj-lt"/>
                          <a:ea typeface="PolySans Neutral"/>
                          <a:cs typeface="PolySans Neutral"/>
                          <a:sym typeface="PolySans Neutral"/>
                        </a:rPr>
                        <a:t>Vision</a:t>
                      </a:r>
                      <a:r>
                        <a:rPr lang="pt-PT" sz="1500" dirty="0">
                          <a:solidFill>
                            <a:srgbClr val="CA3F2D"/>
                          </a:solidFill>
                          <a:latin typeface="+mj-lt"/>
                          <a:ea typeface="PolySans Neutral"/>
                          <a:cs typeface="PolySans Neutral"/>
                          <a:sym typeface="PolySans Neutral"/>
                        </a:rPr>
                        <a:t> API</a:t>
                      </a:r>
                      <a:endParaRPr lang="pt-PT" sz="1500" dirty="0"/>
                    </a:p>
                    <a:p>
                      <a:endParaRPr lang="pt-PT" dirty="0"/>
                    </a:p>
                  </a:txBody>
                  <a:tcPr marL="49128" marR="49128" marT="49128" marB="49128"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500" dirty="0">
                          <a:solidFill>
                            <a:srgbClr val="CA3F2D"/>
                          </a:solidFill>
                          <a:latin typeface="+mj-lt"/>
                          <a:ea typeface="PolySans Neutral"/>
                          <a:cs typeface="PolySans Neutral"/>
                          <a:sym typeface="PolySans Neutral"/>
                        </a:rPr>
                        <a:t>Auto ML</a:t>
                      </a:r>
                      <a:endParaRPr lang="pt-PT" sz="1500" dirty="0"/>
                    </a:p>
                    <a:p>
                      <a:pPr algn="ctr"/>
                      <a:endParaRPr lang="pt-PT" dirty="0"/>
                    </a:p>
                  </a:txBody>
                  <a:tcPr marL="49128" marR="49128" marT="49128" marB="49128" anchor="ctr" horzOverflow="overflow">
                    <a:solidFill>
                      <a:schemeClr val="tx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500" dirty="0" err="1">
                          <a:solidFill>
                            <a:srgbClr val="CA3F2D"/>
                          </a:solidFill>
                          <a:latin typeface="+mj-lt"/>
                          <a:ea typeface="PolySans Neutral"/>
                          <a:cs typeface="PolySans Neutral"/>
                          <a:sym typeface="PolySans Neutral"/>
                        </a:rPr>
                        <a:t>Custom</a:t>
                      </a:r>
                      <a:r>
                        <a:rPr lang="pt-PT" sz="1500" dirty="0">
                          <a:solidFill>
                            <a:srgbClr val="CA3F2D"/>
                          </a:solidFill>
                          <a:latin typeface="+mj-lt"/>
                          <a:ea typeface="PolySans Neutral"/>
                          <a:cs typeface="PolySans Neutral"/>
                          <a:sym typeface="PolySans Neutral"/>
                        </a:rPr>
                        <a:t> ML</a:t>
                      </a:r>
                      <a:endParaRPr lang="pt-PT" sz="1500" dirty="0"/>
                    </a:p>
                    <a:p>
                      <a:endParaRPr lang="pt-PT" dirty="0"/>
                    </a:p>
                  </a:txBody>
                  <a:tcPr marL="49128" marR="49128" marT="49128" marB="49128" anchor="ctr" horzOverflow="overflow">
                    <a:noFill/>
                  </a:tcPr>
                </a:tc>
                <a:extLst>
                  <a:ext uri="{0D108BD9-81ED-4DB2-BD59-A6C34878D82A}">
                    <a16:rowId xmlns:a16="http://schemas.microsoft.com/office/drawing/2014/main" val="10000"/>
                  </a:ext>
                </a:extLst>
              </a:tr>
              <a:tr h="824798">
                <a:tc>
                  <a:txBody>
                    <a:bodyPr/>
                    <a:lstStyle/>
                    <a:p>
                      <a:pPr algn="ctr">
                        <a:defRPr sz="1800">
                          <a:solidFill>
                            <a:srgbClr val="000000"/>
                          </a:solidFill>
                        </a:defRPr>
                      </a:pPr>
                      <a:r>
                        <a:rPr lang="pt-PT" sz="1500" dirty="0" err="1">
                          <a:solidFill>
                            <a:srgbClr val="CA3F2D"/>
                          </a:solidFill>
                          <a:latin typeface="+mj-lt"/>
                          <a:ea typeface="PolySans Neutral"/>
                          <a:cs typeface="PolySans Neutral"/>
                          <a:sym typeface="PolySans Neutral"/>
                        </a:rPr>
                        <a:t>Automatic</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Model</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Creation</a:t>
                      </a:r>
                      <a:endParaRPr sz="1500" dirty="0">
                        <a:solidFill>
                          <a:srgbClr val="CA3F2D"/>
                        </a:solidFill>
                        <a:latin typeface="+mj-lt"/>
                        <a:ea typeface="PolySans Neutral"/>
                        <a:cs typeface="PolySans Neutral"/>
                        <a:sym typeface="PolySans Neutral"/>
                      </a:endParaRPr>
                    </a:p>
                  </a:txBody>
                  <a:tcPr marL="49128" marR="49128" marT="49128" marB="49128" anchor="ctr" horzOverflow="overflow">
                    <a:lnT w="12700" cap="flat" cmpd="sng" algn="ctr">
                      <a:solidFill>
                        <a:srgbClr val="000F63"/>
                      </a:solidFill>
                      <a:prstDash val="solid"/>
                      <a:round/>
                      <a:headEnd type="none" w="med" len="med"/>
                      <a:tailEnd type="none" w="med" len="med"/>
                    </a:lnT>
                    <a:noFill/>
                  </a:tcPr>
                </a:tc>
                <a:tc>
                  <a:txBody>
                    <a:bodyPr/>
                    <a:lstStyle/>
                    <a:p>
                      <a:pPr algn="ctr">
                        <a:defRPr sz="1800">
                          <a:solidFill>
                            <a:srgbClr val="000000"/>
                          </a:solidFill>
                        </a:defRPr>
                      </a:pPr>
                      <a:endParaRPr lang="pt-PT" sz="1100" b="1" u="none" dirty="0">
                        <a:solidFill>
                          <a:srgbClr val="000F68"/>
                        </a:solidFill>
                        <a:latin typeface="+mj-lt"/>
                        <a:ea typeface="PolySans Neutral"/>
                        <a:cs typeface="PolySans Neutral"/>
                        <a:sym typeface="PolySans Neutral"/>
                      </a:endParaRPr>
                    </a:p>
                  </a:txBody>
                  <a:tcPr marL="49128" marR="49128" marT="49128" marB="49128" horzOverflow="overflow">
                    <a:solidFill>
                      <a:schemeClr val="tx1">
                        <a:lumMod val="10000"/>
                        <a:lumOff val="90000"/>
                      </a:schemeClr>
                    </a:solid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solidFill>
                      <a:schemeClr val="tx1">
                        <a:lumMod val="10000"/>
                        <a:lumOff val="90000"/>
                      </a:schemeClr>
                    </a:solidFill>
                  </a:tcPr>
                </a:tc>
                <a:tc>
                  <a:txBody>
                    <a:bodyPr/>
                    <a:lstStyle/>
                    <a:p>
                      <a:pPr algn="ctr"/>
                      <a:endParaRPr lang="pt-PT" b="1" dirty="0"/>
                    </a:p>
                  </a:txBody>
                  <a:tcPr marL="49128" marR="49128" marT="49128" marB="49128" horzOverflow="overflow">
                    <a:noFill/>
                  </a:tcPr>
                </a:tc>
                <a:extLst>
                  <a:ext uri="{0D108BD9-81ED-4DB2-BD59-A6C34878D82A}">
                    <a16:rowId xmlns:a16="http://schemas.microsoft.com/office/drawing/2014/main" val="10001"/>
                  </a:ext>
                </a:extLst>
              </a:tr>
              <a:tr h="754602">
                <a:tc>
                  <a:txBody>
                    <a:bodyPr/>
                    <a:lstStyle/>
                    <a:p>
                      <a:pPr algn="ctr">
                        <a:defRPr sz="1800">
                          <a:solidFill>
                            <a:srgbClr val="000000"/>
                          </a:solidFill>
                        </a:defRPr>
                      </a:pPr>
                      <a:r>
                        <a:rPr lang="pt-PT" sz="1500" dirty="0">
                          <a:solidFill>
                            <a:srgbClr val="CA3F2D"/>
                          </a:solidFill>
                          <a:latin typeface="+mj-lt"/>
                          <a:ea typeface="PolySans Neutral"/>
                          <a:cs typeface="PolySans Neutral"/>
                          <a:sym typeface="PolySans Neutral"/>
                        </a:rPr>
                        <a:t>No </a:t>
                      </a:r>
                      <a:r>
                        <a:rPr lang="pt-PT" sz="1500" dirty="0" err="1">
                          <a:solidFill>
                            <a:srgbClr val="CA3F2D"/>
                          </a:solidFill>
                          <a:latin typeface="+mj-lt"/>
                          <a:ea typeface="PolySans Neutral"/>
                          <a:cs typeface="PolySans Neutral"/>
                          <a:sym typeface="PolySans Neutral"/>
                        </a:rPr>
                        <a:t>Code</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Model</a:t>
                      </a:r>
                      <a:r>
                        <a:rPr lang="pt-PT" sz="1500" dirty="0">
                          <a:solidFill>
                            <a:srgbClr val="CA3F2D"/>
                          </a:solidFill>
                          <a:latin typeface="+mj-lt"/>
                          <a:ea typeface="PolySans Neutral"/>
                          <a:cs typeface="PolySans Neutral"/>
                          <a:sym typeface="PolySans Neutral"/>
                        </a:rPr>
                        <a:t> Training</a:t>
                      </a:r>
                    </a:p>
                  </a:txBody>
                  <a:tcPr marL="41854" marR="41854" marT="41854" marB="41854" anchor="ctr" horzOverflow="overflow">
                    <a:no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solidFill>
                      <a:schemeClr val="tx1">
                        <a:lumMod val="10000"/>
                        <a:lumOff val="90000"/>
                      </a:schemeClr>
                    </a:solid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solidFill>
                      <a:schemeClr val="tx1">
                        <a:lumMod val="10000"/>
                        <a:lumOff val="90000"/>
                      </a:schemeClr>
                    </a:solidFill>
                  </a:tcPr>
                </a:tc>
                <a:tc>
                  <a:txBody>
                    <a:bodyPr/>
                    <a:lstStyle/>
                    <a:p>
                      <a:pPr algn="ctr"/>
                      <a:endParaRPr lang="pt-PT" b="1" dirty="0"/>
                    </a:p>
                  </a:txBody>
                  <a:tcPr marL="49128" marR="49128" marT="49128" marB="49128" horzOverflow="overflow">
                    <a:noFill/>
                  </a:tcPr>
                </a:tc>
                <a:extLst>
                  <a:ext uri="{0D108BD9-81ED-4DB2-BD59-A6C34878D82A}">
                    <a16:rowId xmlns:a16="http://schemas.microsoft.com/office/drawing/2014/main" val="10002"/>
                  </a:ext>
                </a:extLst>
              </a:tr>
              <a:tr h="754602">
                <a:tc>
                  <a:txBody>
                    <a:bodyPr/>
                    <a:lstStyle/>
                    <a:p>
                      <a:pPr algn="ctr">
                        <a:defRPr sz="1800">
                          <a:solidFill>
                            <a:srgbClr val="000000"/>
                          </a:solidFill>
                        </a:defRPr>
                      </a:pPr>
                      <a:r>
                        <a:rPr lang="pt-PT" sz="1500" dirty="0" err="1">
                          <a:solidFill>
                            <a:srgbClr val="CA3F2D"/>
                          </a:solidFill>
                          <a:latin typeface="+mj-lt"/>
                          <a:ea typeface="PolySans Neutral"/>
                          <a:cs typeface="PolySans Neutral"/>
                          <a:sym typeface="PolySans Neutral"/>
                        </a:rPr>
                        <a:t>Custom</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Model</a:t>
                      </a:r>
                      <a:r>
                        <a:rPr lang="pt-PT" sz="1500" dirty="0">
                          <a:solidFill>
                            <a:srgbClr val="CA3F2D"/>
                          </a:solidFill>
                          <a:latin typeface="+mj-lt"/>
                          <a:ea typeface="PolySans Neutral"/>
                          <a:cs typeface="PolySans Neutral"/>
                          <a:sym typeface="PolySans Neutral"/>
                        </a:rPr>
                        <a:t> Training</a:t>
                      </a:r>
                    </a:p>
                  </a:txBody>
                  <a:tcPr marL="41854" marR="41854" marT="41854" marB="41854" anchor="ctr" horzOverflow="overflow">
                    <a:no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solidFill>
                      <a:schemeClr val="tx1">
                        <a:lumMod val="10000"/>
                        <a:lumOff val="90000"/>
                      </a:schemeClr>
                    </a:solidFill>
                  </a:tcPr>
                </a:tc>
                <a:tc>
                  <a:txBody>
                    <a:bodyPr/>
                    <a:lstStyle/>
                    <a:p>
                      <a:pPr algn="ctr">
                        <a:defRPr sz="1800">
                          <a:solidFill>
                            <a:srgbClr val="000000"/>
                          </a:solidFill>
                        </a:defRPr>
                      </a:pPr>
                      <a:endParaRPr sz="1100" b="1" dirty="0">
                        <a:solidFill>
                          <a:srgbClr val="000F68"/>
                        </a:solidFill>
                        <a:latin typeface="+mj-lt"/>
                        <a:ea typeface="PolySans Neutral"/>
                        <a:cs typeface="PolySans Neutral"/>
                        <a:sym typeface="PolySans Neutral"/>
                      </a:endParaRPr>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noFill/>
                  </a:tcPr>
                </a:tc>
                <a:tc>
                  <a:txBody>
                    <a:bodyPr/>
                    <a:lstStyle/>
                    <a:p>
                      <a:pPr algn="ctr"/>
                      <a:endParaRPr lang="pt-PT" b="1" dirty="0"/>
                    </a:p>
                  </a:txBody>
                  <a:tcPr marL="49128" marR="49128" marT="49128" marB="49128" horzOverflow="overflow">
                    <a:solidFill>
                      <a:schemeClr val="tx1">
                        <a:lumMod val="10000"/>
                        <a:lumOff val="90000"/>
                      </a:schemeClr>
                    </a:solidFill>
                  </a:tcPr>
                </a:tc>
                <a:tc>
                  <a:txBody>
                    <a:bodyPr/>
                    <a:lstStyle/>
                    <a:p>
                      <a:pPr algn="ctr"/>
                      <a:endParaRPr lang="pt-PT" b="1" dirty="0"/>
                    </a:p>
                  </a:txBody>
                  <a:tcPr marL="49128" marR="49128" marT="49128" marB="49128" horzOverflow="overflow">
                    <a:noFill/>
                  </a:tcPr>
                </a:tc>
                <a:extLst>
                  <a:ext uri="{0D108BD9-81ED-4DB2-BD59-A6C34878D82A}">
                    <a16:rowId xmlns:a16="http://schemas.microsoft.com/office/drawing/2014/main" val="2013355884"/>
                  </a:ext>
                </a:extLst>
              </a:tr>
              <a:tr h="754602">
                <a:tc>
                  <a:txBody>
                    <a:bodyPr/>
                    <a:lstStyle/>
                    <a:p>
                      <a:pPr algn="ctr">
                        <a:defRPr sz="1800">
                          <a:solidFill>
                            <a:srgbClr val="000000"/>
                          </a:solidFill>
                        </a:defRPr>
                      </a:pPr>
                      <a:r>
                        <a:rPr lang="pt-PT" sz="1500" dirty="0" err="1">
                          <a:solidFill>
                            <a:srgbClr val="CA3F2D"/>
                          </a:solidFill>
                          <a:latin typeface="+mj-lt"/>
                          <a:ea typeface="PolySans Neutral"/>
                          <a:cs typeface="PolySans Neutral"/>
                          <a:sym typeface="PolySans Neutral"/>
                        </a:rPr>
                        <a:t>Model</a:t>
                      </a:r>
                      <a:r>
                        <a:rPr lang="pt-PT" sz="1500" dirty="0">
                          <a:solidFill>
                            <a:srgbClr val="CA3F2D"/>
                          </a:solidFill>
                          <a:latin typeface="+mj-lt"/>
                          <a:ea typeface="PolySans Neutral"/>
                          <a:cs typeface="PolySans Neutral"/>
                          <a:sym typeface="PolySans Neutral"/>
                        </a:rPr>
                        <a:t> </a:t>
                      </a:r>
                      <a:r>
                        <a:rPr lang="pt-PT" sz="1500" dirty="0" err="1">
                          <a:solidFill>
                            <a:srgbClr val="CA3F2D"/>
                          </a:solidFill>
                          <a:latin typeface="+mj-lt"/>
                          <a:ea typeface="PolySans Neutral"/>
                          <a:cs typeface="PolySans Neutral"/>
                          <a:sym typeface="PolySans Neutral"/>
                        </a:rPr>
                        <a:t>Deployment</a:t>
                      </a:r>
                      <a:endParaRPr lang="pt-PT" sz="1500" dirty="0">
                        <a:solidFill>
                          <a:srgbClr val="CA3F2D"/>
                        </a:solidFill>
                        <a:latin typeface="+mj-lt"/>
                        <a:ea typeface="PolySans Neutral"/>
                        <a:cs typeface="PolySans Neutral"/>
                        <a:sym typeface="PolySans Neutral"/>
                      </a:endParaRPr>
                    </a:p>
                  </a:txBody>
                  <a:tcPr marL="41854" marR="41854" marT="41854" marB="41854" anchor="ctr" horzOverflow="overflow">
                    <a:noFill/>
                  </a:tcPr>
                </a:tc>
                <a:tc>
                  <a:txBody>
                    <a:bodyPr/>
                    <a:lstStyle/>
                    <a:p>
                      <a:pPr algn="ctr">
                        <a:defRPr sz="1800">
                          <a:solidFill>
                            <a:srgbClr val="000000"/>
                          </a:solidFill>
                        </a:defRPr>
                      </a:pPr>
                      <a:r>
                        <a:rPr lang="pt-PT" sz="1100" b="1" dirty="0" err="1">
                          <a:solidFill>
                            <a:srgbClr val="000F68"/>
                          </a:solidFill>
                          <a:latin typeface="+mj-lt"/>
                          <a:ea typeface="PolySans Neutral"/>
                          <a:cs typeface="PolySans Neutral"/>
                          <a:sym typeface="PolySans Neutral"/>
                        </a:rPr>
                        <a:t>Limited</a:t>
                      </a:r>
                      <a:r>
                        <a:rPr lang="pt-PT" sz="1100" b="1" dirty="0">
                          <a:solidFill>
                            <a:srgbClr val="000F68"/>
                          </a:solidFill>
                          <a:latin typeface="+mj-lt"/>
                          <a:ea typeface="PolySans Neutral"/>
                          <a:cs typeface="PolySans Neutral"/>
                          <a:sym typeface="PolySans Neutral"/>
                        </a:rPr>
                        <a:t> to </a:t>
                      </a:r>
                      <a:r>
                        <a:rPr lang="pt-PT" sz="1100" b="1" dirty="0" err="1">
                          <a:solidFill>
                            <a:srgbClr val="000F68"/>
                          </a:solidFill>
                          <a:latin typeface="+mj-lt"/>
                          <a:ea typeface="PolySans Neutral"/>
                          <a:cs typeface="PolySans Neutral"/>
                          <a:sym typeface="PolySans Neutral"/>
                        </a:rPr>
                        <a:t>PowerApps</a:t>
                      </a:r>
                      <a:r>
                        <a:rPr lang="pt-PT" sz="1100" b="1" dirty="0">
                          <a:solidFill>
                            <a:srgbClr val="000F68"/>
                          </a:solidFill>
                          <a:latin typeface="+mj-lt"/>
                          <a:ea typeface="PolySans Neutral"/>
                          <a:cs typeface="PolySans Neutral"/>
                          <a:sym typeface="PolySans Neutral"/>
                        </a:rPr>
                        <a:t> </a:t>
                      </a:r>
                      <a:r>
                        <a:rPr lang="pt-PT" sz="1100" b="1" dirty="0" err="1">
                          <a:solidFill>
                            <a:srgbClr val="000F68"/>
                          </a:solidFill>
                          <a:latin typeface="+mj-lt"/>
                          <a:ea typeface="PolySans Neutral"/>
                          <a:cs typeface="PolySans Neutral"/>
                          <a:sym typeface="PolySans Neutral"/>
                        </a:rPr>
                        <a:t>and</a:t>
                      </a:r>
                      <a:r>
                        <a:rPr lang="pt-PT" sz="1100" b="1" dirty="0">
                          <a:solidFill>
                            <a:srgbClr val="000F68"/>
                          </a:solidFill>
                          <a:latin typeface="+mj-lt"/>
                          <a:ea typeface="PolySans Neutral"/>
                          <a:cs typeface="PolySans Neutral"/>
                          <a:sym typeface="PolySans Neutral"/>
                        </a:rPr>
                        <a:t> </a:t>
                      </a:r>
                      <a:r>
                        <a:rPr lang="pt-PT" sz="1100" b="1" dirty="0" err="1">
                          <a:solidFill>
                            <a:srgbClr val="000F68"/>
                          </a:solidFill>
                          <a:latin typeface="+mj-lt"/>
                          <a:ea typeface="PolySans Neutral"/>
                          <a:cs typeface="PolySans Neutral"/>
                          <a:sym typeface="PolySans Neutral"/>
                        </a:rPr>
                        <a:t>Flows</a:t>
                      </a:r>
                      <a:endParaRPr sz="1100" b="1" dirty="0">
                        <a:solidFill>
                          <a:srgbClr val="000F68"/>
                        </a:solidFill>
                        <a:latin typeface="+mj-lt"/>
                        <a:ea typeface="PolySans Neutral"/>
                        <a:cs typeface="PolySans Neutral"/>
                        <a:sym typeface="PolySans Neutral"/>
                      </a:endParaRPr>
                    </a:p>
                  </a:txBody>
                  <a:tcPr marL="49128" marR="49128" marT="49128" marB="49128" anchor="ctr" horzOverflow="overflow">
                    <a:solidFill>
                      <a:schemeClr val="tx1">
                        <a:lumMod val="10000"/>
                        <a:lumOff val="90000"/>
                      </a:schemeClr>
                    </a:solidFill>
                  </a:tcPr>
                </a:tc>
                <a:tc>
                  <a:txBody>
                    <a:bodyPr/>
                    <a:lstStyle/>
                    <a:p>
                      <a:pPr algn="ctr"/>
                      <a:r>
                        <a:rPr lang="pt-PT" sz="1100" b="1" dirty="0" err="1"/>
                        <a:t>Deployed</a:t>
                      </a:r>
                      <a:r>
                        <a:rPr lang="pt-PT" sz="1100" b="1" dirty="0"/>
                        <a:t> online </a:t>
                      </a:r>
                      <a:r>
                        <a:rPr lang="pt-PT" sz="1100" b="1" dirty="0" err="1"/>
                        <a:t>or</a:t>
                      </a:r>
                      <a:r>
                        <a:rPr lang="pt-PT" sz="1100" b="1" dirty="0"/>
                        <a:t> </a:t>
                      </a:r>
                      <a:r>
                        <a:rPr lang="pt-PT" sz="1100" b="1" dirty="0" err="1"/>
                        <a:t>locally</a:t>
                      </a:r>
                      <a:endParaRPr lang="pt-PT" sz="1100" b="1" dirty="0"/>
                    </a:p>
                  </a:txBody>
                  <a:tcPr marL="49128" marR="49128" marT="49128" marB="49128" anchor="ctr" horzOverflow="overflow">
                    <a:noFill/>
                  </a:tcPr>
                </a:tc>
                <a:tc>
                  <a:txBody>
                    <a:bodyPr/>
                    <a:lstStyle/>
                    <a:p>
                      <a:pPr algn="ctr"/>
                      <a:r>
                        <a:rPr lang="pt-PT" sz="1100" b="1" dirty="0" err="1"/>
                        <a:t>Deployed</a:t>
                      </a:r>
                      <a:r>
                        <a:rPr lang="pt-PT" sz="1100" b="1" dirty="0"/>
                        <a:t> online </a:t>
                      </a:r>
                      <a:r>
                        <a:rPr lang="pt-PT" sz="1100" b="1" dirty="0" err="1"/>
                        <a:t>or</a:t>
                      </a:r>
                      <a:r>
                        <a:rPr lang="pt-PT" sz="1100" b="1" dirty="0"/>
                        <a:t> </a:t>
                      </a:r>
                      <a:r>
                        <a:rPr lang="pt-PT" sz="1100" b="1" dirty="0" err="1"/>
                        <a:t>locally</a:t>
                      </a:r>
                      <a:endParaRPr lang="pt-PT" sz="1100" b="1" dirty="0"/>
                    </a:p>
                  </a:txBody>
                  <a:tcPr marL="49128" marR="49128" marT="49128" marB="49128" anchor="ctr" horzOverflow="overflow">
                    <a:noFill/>
                  </a:tcPr>
                </a:tc>
                <a:tc>
                  <a:txBody>
                    <a:bodyPr/>
                    <a:lstStyle/>
                    <a:p>
                      <a:pPr algn="ctr"/>
                      <a:r>
                        <a:rPr lang="pt-PT" sz="1100" b="1" dirty="0" err="1"/>
                        <a:t>Deployed</a:t>
                      </a:r>
                      <a:r>
                        <a:rPr lang="pt-PT" sz="1100" b="1" dirty="0"/>
                        <a:t> online</a:t>
                      </a:r>
                    </a:p>
                  </a:txBody>
                  <a:tcPr marL="49128" marR="49128" marT="49128" marB="49128" anchor="ctr" horzOverflow="overflow">
                    <a:noFill/>
                  </a:tcPr>
                </a:tc>
                <a:tc>
                  <a:txBody>
                    <a:bodyPr/>
                    <a:lstStyle/>
                    <a:p>
                      <a:pPr algn="ctr"/>
                      <a:r>
                        <a:rPr lang="pt-PT" sz="1100" b="1" dirty="0" err="1"/>
                        <a:t>Deployed</a:t>
                      </a:r>
                      <a:r>
                        <a:rPr lang="pt-PT" sz="1100" b="1" dirty="0"/>
                        <a:t> online </a:t>
                      </a:r>
                      <a:r>
                        <a:rPr lang="pt-PT" sz="1100" b="1" dirty="0" err="1"/>
                        <a:t>or</a:t>
                      </a:r>
                      <a:r>
                        <a:rPr lang="pt-PT" sz="1100" b="1" dirty="0"/>
                        <a:t> </a:t>
                      </a:r>
                      <a:r>
                        <a:rPr lang="pt-PT" sz="1100" b="1" dirty="0" err="1"/>
                        <a:t>locally</a:t>
                      </a:r>
                      <a:endParaRPr lang="pt-PT" sz="1100" b="1" dirty="0"/>
                    </a:p>
                  </a:txBody>
                  <a:tcPr marL="49128" marR="49128" marT="49128" marB="49128" anchor="ctr" horzOverflow="overflow">
                    <a:solidFill>
                      <a:schemeClr val="tx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100" b="1" dirty="0" err="1"/>
                        <a:t>Deployed</a:t>
                      </a:r>
                      <a:r>
                        <a:rPr lang="pt-PT" sz="1100" b="1" dirty="0"/>
                        <a:t> online </a:t>
                      </a:r>
                      <a:r>
                        <a:rPr lang="pt-PT" sz="1100" b="1" dirty="0" err="1"/>
                        <a:t>or</a:t>
                      </a:r>
                      <a:r>
                        <a:rPr lang="pt-PT" sz="1100" b="1" dirty="0"/>
                        <a:t> </a:t>
                      </a:r>
                      <a:r>
                        <a:rPr lang="pt-PT" sz="1100" b="1" dirty="0" err="1"/>
                        <a:t>locally</a:t>
                      </a:r>
                      <a:endParaRPr lang="pt-PT" sz="1100" b="1" dirty="0"/>
                    </a:p>
                  </a:txBody>
                  <a:tcPr marL="49128" marR="49128" marT="49128" marB="49128" anchor="ctr" horzOverflow="overflow">
                    <a:noFill/>
                  </a:tcPr>
                </a:tc>
                <a:extLst>
                  <a:ext uri="{0D108BD9-81ED-4DB2-BD59-A6C34878D82A}">
                    <a16:rowId xmlns:a16="http://schemas.microsoft.com/office/drawing/2014/main" val="3789989109"/>
                  </a:ext>
                </a:extLst>
              </a:tr>
              <a:tr h="735327">
                <a:tc>
                  <a:txBody>
                    <a:bodyPr/>
                    <a:lstStyle/>
                    <a:p>
                      <a:pPr algn="ctr">
                        <a:defRPr sz="1800">
                          <a:solidFill>
                            <a:srgbClr val="000000"/>
                          </a:solidFill>
                        </a:defRPr>
                      </a:pPr>
                      <a:r>
                        <a:rPr lang="pt-PT" sz="1500" dirty="0" err="1">
                          <a:solidFill>
                            <a:srgbClr val="CA3F2D"/>
                          </a:solidFill>
                          <a:latin typeface="+mj-lt"/>
                          <a:sym typeface="PolySans Neutral"/>
                        </a:rPr>
                        <a:t>Pricing</a:t>
                      </a:r>
                      <a:r>
                        <a:rPr lang="pt-PT" sz="1500" dirty="0">
                          <a:solidFill>
                            <a:srgbClr val="CA3F2D"/>
                          </a:solidFill>
                          <a:latin typeface="+mj-lt"/>
                          <a:sym typeface="PolySans Neutral"/>
                        </a:rPr>
                        <a:t> – </a:t>
                      </a:r>
                      <a:r>
                        <a:rPr lang="pt-PT" sz="1500" dirty="0" err="1">
                          <a:solidFill>
                            <a:srgbClr val="CA3F2D"/>
                          </a:solidFill>
                          <a:latin typeface="+mj-lt"/>
                          <a:sym typeface="PolySans Neutral"/>
                        </a:rPr>
                        <a:t>Cost</a:t>
                      </a:r>
                      <a:r>
                        <a:rPr lang="pt-PT" sz="1500" dirty="0">
                          <a:solidFill>
                            <a:srgbClr val="CA3F2D"/>
                          </a:solidFill>
                          <a:latin typeface="+mj-lt"/>
                          <a:sym typeface="PolySans Neutral"/>
                        </a:rPr>
                        <a:t> Drivers</a:t>
                      </a:r>
                      <a:endParaRPr sz="1500" dirty="0">
                        <a:solidFill>
                          <a:srgbClr val="CA3F2D"/>
                        </a:solidFill>
                        <a:latin typeface="+mj-lt"/>
                        <a:sym typeface="PolySans Neutral"/>
                      </a:endParaRPr>
                    </a:p>
                  </a:txBody>
                  <a:tcPr marL="41854" marR="41854" marT="41854" marB="41854" anchor="ctr" horzOverflow="overflow">
                    <a:noFill/>
                  </a:tcPr>
                </a:tc>
                <a:tc>
                  <a:txBody>
                    <a:bodyPr/>
                    <a:lstStyle/>
                    <a:p>
                      <a:pPr algn="ctr">
                        <a:defRPr sz="1800">
                          <a:solidFill>
                            <a:srgbClr val="000000"/>
                          </a:solidFill>
                        </a:defRPr>
                      </a:pPr>
                      <a:r>
                        <a:rPr lang="pt-PT" sz="1100" b="1" dirty="0" err="1">
                          <a:solidFill>
                            <a:srgbClr val="000F68"/>
                          </a:solidFill>
                          <a:latin typeface="+mj-lt"/>
                          <a:ea typeface="PolySans Neutral"/>
                          <a:cs typeface="PolySans Neutral"/>
                          <a:sym typeface="PolySans Neutral"/>
                        </a:rPr>
                        <a:t>Minimum</a:t>
                      </a:r>
                      <a:r>
                        <a:rPr lang="pt-PT" sz="1100" b="1" dirty="0">
                          <a:solidFill>
                            <a:srgbClr val="000F68"/>
                          </a:solidFill>
                          <a:latin typeface="+mj-lt"/>
                          <a:ea typeface="PolySans Neutral"/>
                          <a:cs typeface="PolySans Neutral"/>
                          <a:sym typeface="PolySans Neutral"/>
                        </a:rPr>
                        <a:t>: </a:t>
                      </a:r>
                    </a:p>
                    <a:p>
                      <a:pPr algn="ctr">
                        <a:defRPr sz="1800">
                          <a:solidFill>
                            <a:srgbClr val="000000"/>
                          </a:solidFill>
                        </a:defRPr>
                      </a:pPr>
                      <a:r>
                        <a:rPr lang="pt-PT" sz="1000" b="0" dirty="0">
                          <a:solidFill>
                            <a:srgbClr val="000F68"/>
                          </a:solidFill>
                          <a:latin typeface="+mj-lt"/>
                          <a:ea typeface="PolySans Neutral"/>
                          <a:cs typeface="PolySans Neutral"/>
                          <a:sym typeface="PolySans Neutral"/>
                        </a:rPr>
                        <a:t>500$/</a:t>
                      </a:r>
                      <a:r>
                        <a:rPr lang="pt-PT" sz="1000" b="0" dirty="0" err="1">
                          <a:solidFill>
                            <a:srgbClr val="000F68"/>
                          </a:solidFill>
                          <a:latin typeface="+mj-lt"/>
                          <a:ea typeface="PolySans Neutral"/>
                          <a:cs typeface="PolySans Neutral"/>
                          <a:sym typeface="PolySans Neutral"/>
                        </a:rPr>
                        <a:t>Month</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br>
                        <a:rPr lang="pt-PT" sz="1100" b="1" dirty="0">
                          <a:solidFill>
                            <a:srgbClr val="000F68"/>
                          </a:solidFill>
                          <a:latin typeface="+mj-lt"/>
                          <a:ea typeface="PolySans Neutral"/>
                          <a:cs typeface="PolySans Neutral"/>
                          <a:sym typeface="PolySans Neutral"/>
                        </a:rPr>
                      </a:br>
                      <a:r>
                        <a:rPr lang="pt-PT" sz="1100" b="1" dirty="0">
                          <a:solidFill>
                            <a:srgbClr val="000F68"/>
                          </a:solidFill>
                          <a:latin typeface="+mj-lt"/>
                          <a:ea typeface="PolySans Neutral"/>
                          <a:cs typeface="PolySans Neutral"/>
                          <a:sym typeface="PolySans Neutral"/>
                        </a:rPr>
                        <a:t>Drivers: </a:t>
                      </a:r>
                    </a:p>
                    <a:p>
                      <a:pPr marL="0" marR="0" lvl="0" indent="0" algn="ctr" defTabSz="914400" rtl="0" eaLnBrk="1" fontAlgn="auto" latinLnBrk="0" hangingPunct="1">
                        <a:lnSpc>
                          <a:spcPct val="100000"/>
                        </a:lnSpc>
                        <a:spcBef>
                          <a:spcPts val="0"/>
                        </a:spcBef>
                        <a:spcAft>
                          <a:spcPts val="0"/>
                        </a:spcAft>
                        <a:buClrTx/>
                        <a:buSzTx/>
                        <a:buFontTx/>
                        <a:buNone/>
                        <a:tabLst/>
                        <a:defRPr sz="1800">
                          <a:solidFill>
                            <a:srgbClr val="000000"/>
                          </a:solidFill>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Processed</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Models</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per Training</a:t>
                      </a:r>
                    </a:p>
                    <a:p>
                      <a:pPr algn="ctr">
                        <a:defRPr sz="1800">
                          <a:solidFill>
                            <a:srgbClr val="000000"/>
                          </a:solidFill>
                        </a:defRPr>
                      </a:pPr>
                      <a:endParaRPr lang="pt-PT" sz="1100" b="1"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1" dirty="0">
                          <a:solidFill>
                            <a:srgbClr val="000F68"/>
                          </a:solidFill>
                          <a:latin typeface="+mj-lt"/>
                          <a:ea typeface="PolySans Neutral"/>
                          <a:cs typeface="PolySans Neutral"/>
                          <a:sym typeface="PolySans Neutral"/>
                          <a:hlinkClick r:id="rId2"/>
                        </a:rPr>
                        <a:t>More </a:t>
                      </a:r>
                      <a:r>
                        <a:rPr lang="pt-PT" sz="1000" b="1" dirty="0" err="1">
                          <a:solidFill>
                            <a:srgbClr val="000F68"/>
                          </a:solidFill>
                          <a:latin typeface="+mj-lt"/>
                          <a:ea typeface="PolySans Neutral"/>
                          <a:cs typeface="PolySans Neutral"/>
                          <a:sym typeface="PolySans Neutral"/>
                          <a:hlinkClick r:id="rId2"/>
                        </a:rPr>
                        <a:t>Info</a:t>
                      </a:r>
                      <a:endParaRPr lang="pt-PT" sz="1000" b="1" dirty="0">
                        <a:solidFill>
                          <a:srgbClr val="000F68"/>
                        </a:solidFill>
                        <a:latin typeface="+mj-lt"/>
                        <a:ea typeface="PolySans Neutral"/>
                        <a:cs typeface="PolySans Neutral"/>
                        <a:sym typeface="PolySans Neutral"/>
                      </a:endParaRPr>
                    </a:p>
                  </a:txBody>
                  <a:tcPr marL="49128" marR="49128" marT="49128" marB="49128" anchor="ctr" horzOverflow="overflow">
                    <a:solidFill>
                      <a:schemeClr val="tx1">
                        <a:lumMod val="10000"/>
                        <a:lumOff val="90000"/>
                      </a:schemeClr>
                    </a:solidFill>
                  </a:tcPr>
                </a:tc>
                <a:tc>
                  <a:txBody>
                    <a:bodyPr/>
                    <a:lstStyle/>
                    <a:p>
                      <a:pPr algn="ctr">
                        <a:defRPr sz="1800">
                          <a:solidFill>
                            <a:srgbClr val="000000"/>
                          </a:solidFill>
                        </a:defRPr>
                      </a:pPr>
                      <a:r>
                        <a:rPr lang="pt-PT" sz="1100" b="1" dirty="0">
                          <a:solidFill>
                            <a:srgbClr val="000F68"/>
                          </a:solidFill>
                          <a:latin typeface="+mj-lt"/>
                          <a:ea typeface="PolySans Neutral"/>
                          <a:cs typeface="PolySans Neutral"/>
                          <a:sym typeface="PolySans Neutral"/>
                        </a:rPr>
                        <a:t>Drivers:</a:t>
                      </a:r>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Processed</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0" dirty="0">
                          <a:solidFill>
                            <a:srgbClr val="000F68"/>
                          </a:solidFill>
                          <a:latin typeface="+mj-lt"/>
                          <a:ea typeface="PolySans Neutral"/>
                          <a:cs typeface="PolySans Neutral"/>
                          <a:sym typeface="PolySans Neutral"/>
                        </a:rPr>
                        <a:t>Training </a:t>
                      </a:r>
                      <a:r>
                        <a:rPr lang="pt-PT" sz="1000" b="0" dirty="0" err="1">
                          <a:solidFill>
                            <a:srgbClr val="000F68"/>
                          </a:solidFill>
                          <a:latin typeface="+mj-lt"/>
                          <a:ea typeface="PolySans Neutral"/>
                          <a:cs typeface="PolySans Neutral"/>
                          <a:sym typeface="PolySans Neutral"/>
                        </a:rPr>
                        <a:t>Hours</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Image</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Storage</a:t>
                      </a: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endParaRPr lang="pt-PT" sz="1000" b="0" dirty="0">
                        <a:solidFill>
                          <a:srgbClr val="000F68"/>
                        </a:solidFill>
                        <a:latin typeface="+mj-lt"/>
                        <a:ea typeface="PolySans Neutral"/>
                        <a:cs typeface="PolySans Neutral"/>
                        <a:sym typeface="PolySans Neutral"/>
                      </a:endParaRPr>
                    </a:p>
                    <a:p>
                      <a:pPr algn="ctr">
                        <a:defRPr sz="1800">
                          <a:solidFill>
                            <a:srgbClr val="000000"/>
                          </a:solidFill>
                        </a:defRPr>
                      </a:pPr>
                      <a:r>
                        <a:rPr lang="pt-PT" sz="1000" b="1" dirty="0">
                          <a:solidFill>
                            <a:srgbClr val="000F68"/>
                          </a:solidFill>
                          <a:latin typeface="+mj-lt"/>
                          <a:ea typeface="PolySans Neutral"/>
                          <a:cs typeface="PolySans Neutral"/>
                          <a:sym typeface="PolySans Neutral"/>
                          <a:hlinkClick r:id="rId3"/>
                        </a:rPr>
                        <a:t>More </a:t>
                      </a:r>
                      <a:r>
                        <a:rPr lang="pt-PT" sz="1000" b="1" dirty="0" err="1">
                          <a:solidFill>
                            <a:srgbClr val="000F68"/>
                          </a:solidFill>
                          <a:latin typeface="+mj-lt"/>
                          <a:ea typeface="PolySans Neutral"/>
                          <a:cs typeface="PolySans Neutral"/>
                          <a:sym typeface="PolySans Neutral"/>
                          <a:hlinkClick r:id="rId3"/>
                        </a:rPr>
                        <a:t>Info</a:t>
                      </a:r>
                      <a:endParaRPr sz="1050" b="1" dirty="0">
                        <a:solidFill>
                          <a:srgbClr val="000F68"/>
                        </a:solidFill>
                        <a:latin typeface="+mj-lt"/>
                        <a:ea typeface="PolySans Neutral"/>
                        <a:cs typeface="PolySans Neutral"/>
                        <a:sym typeface="PolySans Neutral"/>
                      </a:endParaRPr>
                    </a:p>
                  </a:txBody>
                  <a:tcPr marL="49128" marR="49128" marT="49128" marB="49128" anchor="ctr" horzOverflow="overflow">
                    <a:noFill/>
                  </a:tcPr>
                </a:tc>
                <a:tc>
                  <a:txBody>
                    <a:bodyPr/>
                    <a:lstStyle/>
                    <a:p>
                      <a:pPr algn="ctr"/>
                      <a:r>
                        <a:rPr lang="pt-PT" sz="1100" b="1" dirty="0" err="1"/>
                        <a:t>Custom</a:t>
                      </a:r>
                      <a:endParaRPr lang="pt-PT" sz="1100" b="1" dirty="0"/>
                    </a:p>
                    <a:p>
                      <a:pPr algn="ctr"/>
                      <a:endParaRPr lang="pt-PT" sz="1100" b="1" dirty="0"/>
                    </a:p>
                    <a:p>
                      <a:pPr algn="ctr"/>
                      <a:r>
                        <a:rPr lang="pt-PT" sz="1000" b="1" dirty="0">
                          <a:hlinkClick r:id="rId4"/>
                        </a:rPr>
                        <a:t>More </a:t>
                      </a:r>
                      <a:r>
                        <a:rPr lang="pt-PT" sz="1000" b="1" dirty="0" err="1">
                          <a:hlinkClick r:id="rId4"/>
                        </a:rPr>
                        <a:t>Info</a:t>
                      </a:r>
                      <a:endParaRPr lang="pt-PT" sz="900" b="1" dirty="0"/>
                    </a:p>
                  </a:txBody>
                  <a:tcPr marL="49128" marR="49128" marT="49128" marB="49128" anchor="ctr" horzOverflow="overflow">
                    <a:noFill/>
                  </a:tcPr>
                </a:tc>
                <a:tc>
                  <a:txBody>
                    <a:bodyPr/>
                    <a:lstStyle/>
                    <a:p>
                      <a:pPr algn="ctr"/>
                      <a:r>
                        <a:rPr lang="pt-PT" b="1" dirty="0"/>
                        <a:t>Drivers:</a:t>
                      </a:r>
                    </a:p>
                    <a:p>
                      <a:pPr algn="ctr"/>
                      <a:r>
                        <a:rPr lang="pt-PT" sz="1000" b="0" dirty="0" err="1"/>
                        <a:t>Type</a:t>
                      </a:r>
                      <a:r>
                        <a:rPr lang="pt-PT" sz="1000" b="0" dirty="0"/>
                        <a:t> </a:t>
                      </a:r>
                      <a:r>
                        <a:rPr lang="pt-PT" sz="1000" b="0" dirty="0" err="1"/>
                        <a:t>of</a:t>
                      </a:r>
                      <a:r>
                        <a:rPr lang="pt-PT" sz="1000" b="0" dirty="0"/>
                        <a:t> </a:t>
                      </a:r>
                      <a:r>
                        <a:rPr lang="pt-PT" sz="1000" b="0" dirty="0" err="1"/>
                        <a:t>Detection</a:t>
                      </a:r>
                      <a:endParaRPr lang="pt-PT" sz="1000" b="0" dirty="0"/>
                    </a:p>
                    <a:p>
                      <a:pPr algn="ctr">
                        <a:defRPr sz="1800">
                          <a:solidFill>
                            <a:srgbClr val="000000"/>
                          </a:solidFill>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Processed</a:t>
                      </a:r>
                      <a:endParaRPr lang="pt-PT" sz="1000" b="0" dirty="0">
                        <a:solidFill>
                          <a:srgbClr val="000F68"/>
                        </a:solidFill>
                        <a:latin typeface="+mj-lt"/>
                        <a:ea typeface="PolySans Neutral"/>
                        <a:cs typeface="PolySans Neutral"/>
                        <a:sym typeface="PolySans Neutral"/>
                      </a:endParaRPr>
                    </a:p>
                    <a:p>
                      <a:pPr algn="ctr"/>
                      <a:endParaRPr lang="pt-PT" sz="1000" b="0" dirty="0"/>
                    </a:p>
                    <a:p>
                      <a:pPr algn="ctr"/>
                      <a:r>
                        <a:rPr lang="pt-PT" sz="1000" b="1" dirty="0">
                          <a:hlinkClick r:id="rId5"/>
                        </a:rPr>
                        <a:t>More </a:t>
                      </a:r>
                      <a:r>
                        <a:rPr lang="pt-PT" sz="1000" b="1" dirty="0" err="1">
                          <a:hlinkClick r:id="rId5"/>
                        </a:rPr>
                        <a:t>Info</a:t>
                      </a:r>
                      <a:endParaRPr lang="pt-PT" sz="1000" b="1" dirty="0"/>
                    </a:p>
                  </a:txBody>
                  <a:tcPr marL="49128" marR="49128" marT="49128" marB="49128" anchor="ctr" horzOverflow="overflow">
                    <a:noFill/>
                  </a:tcPr>
                </a:tc>
                <a:tc>
                  <a:txBody>
                    <a:bodyPr/>
                    <a:lstStyle/>
                    <a:p>
                      <a:pPr algn="ctr"/>
                      <a:r>
                        <a:rPr lang="pt-PT" b="1" dirty="0"/>
                        <a:t>Training:</a:t>
                      </a:r>
                    </a:p>
                    <a:p>
                      <a:pPr algn="ctr"/>
                      <a:r>
                        <a:rPr lang="pt-PT" sz="1000" b="0" dirty="0"/>
                        <a:t>18$/</a:t>
                      </a:r>
                      <a:r>
                        <a:rPr lang="pt-PT" sz="1000" b="0" dirty="0" err="1"/>
                        <a:t>hour</a:t>
                      </a:r>
                      <a:endParaRPr lang="pt-PT" sz="1000" b="0" dirty="0"/>
                    </a:p>
                    <a:p>
                      <a:pPr algn="ctr"/>
                      <a:r>
                        <a:rPr lang="pt-PT" b="1" dirty="0" err="1"/>
                        <a:t>Deployment</a:t>
                      </a:r>
                      <a:r>
                        <a:rPr lang="pt-PT" b="1" dirty="0"/>
                        <a:t>:</a:t>
                      </a:r>
                    </a:p>
                    <a:p>
                      <a:pPr algn="ctr"/>
                      <a:r>
                        <a:rPr lang="pt-PT" sz="1000" b="0" dirty="0"/>
                        <a:t>2$/</a:t>
                      </a:r>
                      <a:r>
                        <a:rPr lang="pt-PT" sz="1000" b="0" dirty="0" err="1"/>
                        <a:t>hour</a:t>
                      </a:r>
                      <a:endParaRPr lang="pt-PT" sz="1000" b="0" dirty="0"/>
                    </a:p>
                    <a:p>
                      <a:pPr algn="ctr"/>
                      <a:endParaRPr lang="pt-PT" b="1" dirty="0"/>
                    </a:p>
                    <a:p>
                      <a:pPr algn="ctr"/>
                      <a:r>
                        <a:rPr lang="pt-PT" b="1" dirty="0"/>
                        <a:t>Drivers:</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000" b="0" dirty="0" err="1">
                          <a:solidFill>
                            <a:srgbClr val="000F68"/>
                          </a:solidFill>
                          <a:latin typeface="+mj-lt"/>
                          <a:ea typeface="PolySans Neutral"/>
                          <a:cs typeface="PolySans Neutral"/>
                          <a:sym typeface="PolySans Neutral"/>
                        </a:rPr>
                        <a:t>Images</a:t>
                      </a:r>
                      <a:r>
                        <a:rPr lang="pt-PT" sz="1000" b="0" dirty="0">
                          <a:solidFill>
                            <a:srgbClr val="000F68"/>
                          </a:solidFill>
                          <a:latin typeface="+mj-lt"/>
                          <a:ea typeface="PolySans Neutral"/>
                          <a:cs typeface="PolySans Neutral"/>
                          <a:sym typeface="PolySans Neutral"/>
                        </a:rPr>
                        <a:t> </a:t>
                      </a:r>
                      <a:r>
                        <a:rPr lang="pt-PT" sz="1000" b="0" dirty="0" err="1">
                          <a:solidFill>
                            <a:srgbClr val="000F68"/>
                          </a:solidFill>
                          <a:latin typeface="+mj-lt"/>
                          <a:ea typeface="PolySans Neutral"/>
                          <a:cs typeface="PolySans Neutral"/>
                          <a:sym typeface="PolySans Neutral"/>
                        </a:rPr>
                        <a:t>Processed</a:t>
                      </a:r>
                      <a:endParaRPr lang="pt-PT" sz="1000" b="0" dirty="0">
                        <a:solidFill>
                          <a:srgbClr val="000F68"/>
                        </a:solidFill>
                        <a:latin typeface="+mj-lt"/>
                        <a:ea typeface="PolySans Neutral"/>
                        <a:cs typeface="PolySans Neutral"/>
                        <a:sym typeface="PolySans Neutral"/>
                      </a:endParaRPr>
                    </a:p>
                    <a:p>
                      <a:pPr algn="ctr"/>
                      <a:r>
                        <a:rPr lang="pt-PT" sz="1000" b="0" dirty="0"/>
                        <a:t>Training </a:t>
                      </a:r>
                      <a:r>
                        <a:rPr lang="pt-PT" sz="1000" b="0" dirty="0" err="1"/>
                        <a:t>Hours</a:t>
                      </a:r>
                      <a:endParaRPr lang="pt-PT" sz="1000" b="0" dirty="0"/>
                    </a:p>
                    <a:p>
                      <a:pPr algn="ctr"/>
                      <a:r>
                        <a:rPr lang="pt-PT" sz="1000" b="0" dirty="0" err="1"/>
                        <a:t>Deployment</a:t>
                      </a:r>
                      <a:endParaRPr lang="pt-PT" sz="1000" b="0" dirty="0"/>
                    </a:p>
                    <a:p>
                      <a:pPr algn="ctr"/>
                      <a:endParaRPr lang="pt-PT" sz="1000" b="0" dirty="0"/>
                    </a:p>
                    <a:p>
                      <a:pPr algn="ctr"/>
                      <a:r>
                        <a:rPr lang="pt-PT" sz="1000" b="1" dirty="0">
                          <a:hlinkClick r:id="rId6"/>
                        </a:rPr>
                        <a:t>More </a:t>
                      </a:r>
                      <a:r>
                        <a:rPr lang="pt-PT" sz="1000" b="1" dirty="0" err="1">
                          <a:hlinkClick r:id="rId6"/>
                        </a:rPr>
                        <a:t>Info</a:t>
                      </a:r>
                      <a:endParaRPr lang="pt-PT" sz="1000" b="1" dirty="0"/>
                    </a:p>
                  </a:txBody>
                  <a:tcPr marL="49128" marR="49128" marT="49128" marB="49128" anchor="ctr" horzOverflow="overflow">
                    <a:solidFill>
                      <a:schemeClr val="tx1">
                        <a:lumMod val="10000"/>
                        <a:lumOff val="90000"/>
                      </a:schemeClr>
                    </a:solidFill>
                  </a:tcPr>
                </a:tc>
                <a:tc>
                  <a:txBody>
                    <a:bodyPr/>
                    <a:lstStyle/>
                    <a:p>
                      <a:pPr algn="ctr"/>
                      <a:r>
                        <a:rPr lang="pt-PT" b="1" dirty="0"/>
                        <a:t>Drivers:</a:t>
                      </a:r>
                    </a:p>
                    <a:p>
                      <a:pPr algn="ctr"/>
                      <a:r>
                        <a:rPr lang="pt-PT" sz="1000" b="0" dirty="0" err="1"/>
                        <a:t>Machine</a:t>
                      </a:r>
                      <a:r>
                        <a:rPr lang="pt-PT" sz="1000" b="0" dirty="0"/>
                        <a:t> </a:t>
                      </a:r>
                      <a:r>
                        <a:rPr lang="pt-PT" sz="1000" b="0" dirty="0" err="1"/>
                        <a:t>Type</a:t>
                      </a:r>
                      <a:endParaRPr lang="pt-PT" sz="1000" b="0" dirty="0"/>
                    </a:p>
                    <a:p>
                      <a:pPr algn="ctr"/>
                      <a:r>
                        <a:rPr lang="pt-PT" sz="1000" b="0" dirty="0" err="1"/>
                        <a:t>Accelerator</a:t>
                      </a:r>
                      <a:endParaRPr lang="pt-PT" sz="1000" b="0" dirty="0"/>
                    </a:p>
                    <a:p>
                      <a:pPr algn="ctr"/>
                      <a:r>
                        <a:rPr lang="pt-PT" sz="1000" b="0" dirty="0" err="1"/>
                        <a:t>Disk</a:t>
                      </a:r>
                      <a:endParaRPr lang="pt-PT" sz="1000" b="0" dirty="0"/>
                    </a:p>
                    <a:p>
                      <a:pPr algn="ctr"/>
                      <a:endParaRPr lang="pt-PT" sz="1000" b="0" dirty="0"/>
                    </a:p>
                    <a:p>
                      <a:pPr algn="ctr"/>
                      <a:r>
                        <a:rPr lang="pt-PT" sz="1000" b="1" dirty="0">
                          <a:hlinkClick r:id="rId6"/>
                        </a:rPr>
                        <a:t>More </a:t>
                      </a:r>
                      <a:r>
                        <a:rPr lang="pt-PT" sz="1000" b="1" dirty="0" err="1">
                          <a:hlinkClick r:id="rId6"/>
                        </a:rPr>
                        <a:t>Info</a:t>
                      </a:r>
                      <a:endParaRPr lang="pt-PT" sz="1000" b="1" dirty="0"/>
                    </a:p>
                  </a:txBody>
                  <a:tcPr marL="49128" marR="49128" marT="49128" marB="49128" anchor="ctr" horzOverflow="overflow">
                    <a:noFill/>
                  </a:tcPr>
                </a:tc>
                <a:extLst>
                  <a:ext uri="{0D108BD9-81ED-4DB2-BD59-A6C34878D82A}">
                    <a16:rowId xmlns:a16="http://schemas.microsoft.com/office/drawing/2014/main" val="10004"/>
                  </a:ext>
                </a:extLst>
              </a:tr>
            </a:tbl>
          </a:graphicData>
        </a:graphic>
      </p:graphicFrame>
      <p:pic>
        <p:nvPicPr>
          <p:cNvPr id="15" name="Picture 14" descr="A green check mark in a circle&#10;&#10;Description automatically generated">
            <a:extLst>
              <a:ext uri="{FF2B5EF4-FFF2-40B4-BE49-F238E27FC236}">
                <a16:creationId xmlns:a16="http://schemas.microsoft.com/office/drawing/2014/main" id="{9F907258-0CFB-7EC8-FC9D-35247BF64E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7302" y="2083543"/>
            <a:ext cx="290672" cy="290672"/>
          </a:xfrm>
          <a:prstGeom prst="rect">
            <a:avLst/>
          </a:prstGeom>
        </p:spPr>
      </p:pic>
      <p:pic>
        <p:nvPicPr>
          <p:cNvPr id="16" name="Picture 15" descr="A green check mark in a circle&#10;&#10;Description automatically generated">
            <a:extLst>
              <a:ext uri="{FF2B5EF4-FFF2-40B4-BE49-F238E27FC236}">
                <a16:creationId xmlns:a16="http://schemas.microsoft.com/office/drawing/2014/main" id="{138E304B-1FA9-7F99-ED3D-75B232C4CA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8225" y="2083543"/>
            <a:ext cx="290672" cy="290672"/>
          </a:xfrm>
          <a:prstGeom prst="rect">
            <a:avLst/>
          </a:prstGeom>
        </p:spPr>
      </p:pic>
      <p:pic>
        <p:nvPicPr>
          <p:cNvPr id="17" name="Picture 16" descr="A green check mark in a circle&#10;&#10;Description automatically generated">
            <a:extLst>
              <a:ext uri="{FF2B5EF4-FFF2-40B4-BE49-F238E27FC236}">
                <a16:creationId xmlns:a16="http://schemas.microsoft.com/office/drawing/2014/main" id="{F0F5B688-78B3-39D4-E326-B41F2AA977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76126" y="2115999"/>
            <a:ext cx="290672" cy="290672"/>
          </a:xfrm>
          <a:prstGeom prst="rect">
            <a:avLst/>
          </a:prstGeom>
        </p:spPr>
      </p:pic>
      <p:pic>
        <p:nvPicPr>
          <p:cNvPr id="18" name="Picture 17" descr="A green check mark in a circle&#10;&#10;Description automatically generated">
            <a:extLst>
              <a:ext uri="{FF2B5EF4-FFF2-40B4-BE49-F238E27FC236}">
                <a16:creationId xmlns:a16="http://schemas.microsoft.com/office/drawing/2014/main" id="{1DCAFE43-170A-E2B7-B759-1B51AD1538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5841" y="2089388"/>
            <a:ext cx="290672" cy="290672"/>
          </a:xfrm>
          <a:prstGeom prst="rect">
            <a:avLst/>
          </a:prstGeom>
        </p:spPr>
      </p:pic>
      <p:pic>
        <p:nvPicPr>
          <p:cNvPr id="29" name="Picture 28" descr="A red circle with a white x in it&#10;&#10;Description automatically generated">
            <a:extLst>
              <a:ext uri="{FF2B5EF4-FFF2-40B4-BE49-F238E27FC236}">
                <a16:creationId xmlns:a16="http://schemas.microsoft.com/office/drawing/2014/main" id="{AF7C8E42-3F13-A320-03DD-31CA38CBDC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5016" y="2111164"/>
            <a:ext cx="290672" cy="290672"/>
          </a:xfrm>
          <a:prstGeom prst="rect">
            <a:avLst/>
          </a:prstGeom>
        </p:spPr>
      </p:pic>
      <p:pic>
        <p:nvPicPr>
          <p:cNvPr id="30" name="Picture 29" descr="A red circle with a white x in it&#10;&#10;Description automatically generated">
            <a:extLst>
              <a:ext uri="{FF2B5EF4-FFF2-40B4-BE49-F238E27FC236}">
                <a16:creationId xmlns:a16="http://schemas.microsoft.com/office/drawing/2014/main" id="{CB0A240E-1454-7837-B6DD-D6EE050594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1198" y="2047835"/>
            <a:ext cx="290672" cy="290672"/>
          </a:xfrm>
          <a:prstGeom prst="rect">
            <a:avLst/>
          </a:prstGeom>
        </p:spPr>
      </p:pic>
      <p:pic>
        <p:nvPicPr>
          <p:cNvPr id="5" name="Picture 4" descr="A green check mark in a circle&#10;&#10;Description automatically generated">
            <a:extLst>
              <a:ext uri="{FF2B5EF4-FFF2-40B4-BE49-F238E27FC236}">
                <a16:creationId xmlns:a16="http://schemas.microsoft.com/office/drawing/2014/main" id="{E63C763C-71EC-2EA9-F491-89B7139D55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7302" y="2879501"/>
            <a:ext cx="290672" cy="290672"/>
          </a:xfrm>
          <a:prstGeom prst="rect">
            <a:avLst/>
          </a:prstGeom>
        </p:spPr>
      </p:pic>
      <p:pic>
        <p:nvPicPr>
          <p:cNvPr id="6" name="Picture 5" descr="A green check mark in a circle&#10;&#10;Description automatically generated">
            <a:extLst>
              <a:ext uri="{FF2B5EF4-FFF2-40B4-BE49-F238E27FC236}">
                <a16:creationId xmlns:a16="http://schemas.microsoft.com/office/drawing/2014/main" id="{D7818053-FC36-BCF1-1BA8-A9A57C2455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2383" y="2879501"/>
            <a:ext cx="290672" cy="290672"/>
          </a:xfrm>
          <a:prstGeom prst="rect">
            <a:avLst/>
          </a:prstGeom>
        </p:spPr>
      </p:pic>
      <p:pic>
        <p:nvPicPr>
          <p:cNvPr id="8" name="Picture 7" descr="A green check mark in a circle&#10;&#10;Description automatically generated">
            <a:extLst>
              <a:ext uri="{FF2B5EF4-FFF2-40B4-BE49-F238E27FC236}">
                <a16:creationId xmlns:a16="http://schemas.microsoft.com/office/drawing/2014/main" id="{09FF38CA-302C-77F6-766E-6151A17279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5016" y="2885826"/>
            <a:ext cx="290672" cy="290672"/>
          </a:xfrm>
          <a:prstGeom prst="rect">
            <a:avLst/>
          </a:prstGeom>
        </p:spPr>
      </p:pic>
      <p:pic>
        <p:nvPicPr>
          <p:cNvPr id="10" name="Picture 9" descr="A green check mark in a circle&#10;&#10;Description automatically generated">
            <a:extLst>
              <a:ext uri="{FF2B5EF4-FFF2-40B4-BE49-F238E27FC236}">
                <a16:creationId xmlns:a16="http://schemas.microsoft.com/office/drawing/2014/main" id="{51A01159-A305-22D7-82CD-C2AC49FA76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5841" y="2885236"/>
            <a:ext cx="290672" cy="290672"/>
          </a:xfrm>
          <a:prstGeom prst="rect">
            <a:avLst/>
          </a:prstGeom>
        </p:spPr>
      </p:pic>
      <p:pic>
        <p:nvPicPr>
          <p:cNvPr id="11" name="Picture 10" descr="A green check mark in a circle&#10;&#10;Description automatically generated">
            <a:extLst>
              <a:ext uri="{FF2B5EF4-FFF2-40B4-BE49-F238E27FC236}">
                <a16:creationId xmlns:a16="http://schemas.microsoft.com/office/drawing/2014/main" id="{7E71F198-6A0B-FD4B-B3FB-8D02EE4638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81198" y="2879501"/>
            <a:ext cx="290672" cy="290672"/>
          </a:xfrm>
          <a:prstGeom prst="rect">
            <a:avLst/>
          </a:prstGeom>
        </p:spPr>
      </p:pic>
      <p:pic>
        <p:nvPicPr>
          <p:cNvPr id="19" name="Picture 18" descr="A red circle with a white x in it&#10;&#10;Description automatically generated">
            <a:extLst>
              <a:ext uri="{FF2B5EF4-FFF2-40B4-BE49-F238E27FC236}">
                <a16:creationId xmlns:a16="http://schemas.microsoft.com/office/drawing/2014/main" id="{134FD40E-CE60-4F9B-785A-6B102571BE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76126" y="2879501"/>
            <a:ext cx="290672" cy="290672"/>
          </a:xfrm>
          <a:prstGeom prst="rect">
            <a:avLst/>
          </a:prstGeom>
        </p:spPr>
      </p:pic>
      <p:pic>
        <p:nvPicPr>
          <p:cNvPr id="20" name="Picture 19" descr="A green check mark in a circle&#10;&#10;Description automatically generated">
            <a:extLst>
              <a:ext uri="{FF2B5EF4-FFF2-40B4-BE49-F238E27FC236}">
                <a16:creationId xmlns:a16="http://schemas.microsoft.com/office/drawing/2014/main" id="{D66B3E56-00B9-9ED5-7F99-6DFD7B3E4D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7302" y="1311720"/>
            <a:ext cx="290672" cy="290672"/>
          </a:xfrm>
          <a:prstGeom prst="rect">
            <a:avLst/>
          </a:prstGeom>
        </p:spPr>
      </p:pic>
      <p:pic>
        <p:nvPicPr>
          <p:cNvPr id="22" name="Picture 21" descr="A green check mark in a circle&#10;&#10;Description automatically generated">
            <a:extLst>
              <a:ext uri="{FF2B5EF4-FFF2-40B4-BE49-F238E27FC236}">
                <a16:creationId xmlns:a16="http://schemas.microsoft.com/office/drawing/2014/main" id="{3B5C73FC-3B68-6E6C-0A28-B59DB93ACB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7104" y="1306591"/>
            <a:ext cx="290672" cy="290672"/>
          </a:xfrm>
          <a:prstGeom prst="rect">
            <a:avLst/>
          </a:prstGeom>
        </p:spPr>
      </p:pic>
      <p:pic>
        <p:nvPicPr>
          <p:cNvPr id="28" name="Picture 27" descr="A green check mark in a circle&#10;&#10;Description automatically generated">
            <a:extLst>
              <a:ext uri="{FF2B5EF4-FFF2-40B4-BE49-F238E27FC236}">
                <a16:creationId xmlns:a16="http://schemas.microsoft.com/office/drawing/2014/main" id="{3A8EE28F-A142-0AAD-EDE7-FA56B4B8F4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76126" y="1306591"/>
            <a:ext cx="290672" cy="290672"/>
          </a:xfrm>
          <a:prstGeom prst="rect">
            <a:avLst/>
          </a:prstGeom>
        </p:spPr>
      </p:pic>
      <p:pic>
        <p:nvPicPr>
          <p:cNvPr id="33" name="Picture 32" descr="A green check mark in a circle&#10;&#10;Description automatically generated">
            <a:extLst>
              <a:ext uri="{FF2B5EF4-FFF2-40B4-BE49-F238E27FC236}">
                <a16:creationId xmlns:a16="http://schemas.microsoft.com/office/drawing/2014/main" id="{AB45522B-77EA-04C1-6283-680C72C92B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5841" y="1306236"/>
            <a:ext cx="290672" cy="290672"/>
          </a:xfrm>
          <a:prstGeom prst="rect">
            <a:avLst/>
          </a:prstGeom>
        </p:spPr>
      </p:pic>
      <p:pic>
        <p:nvPicPr>
          <p:cNvPr id="34" name="Picture 33" descr="A red circle with a white x in it&#10;&#10;Description automatically generated">
            <a:extLst>
              <a:ext uri="{FF2B5EF4-FFF2-40B4-BE49-F238E27FC236}">
                <a16:creationId xmlns:a16="http://schemas.microsoft.com/office/drawing/2014/main" id="{5D63EB59-99A1-AF87-349A-EE5E38AAB6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8353" y="1306591"/>
            <a:ext cx="290672" cy="290672"/>
          </a:xfrm>
          <a:prstGeom prst="rect">
            <a:avLst/>
          </a:prstGeom>
        </p:spPr>
      </p:pic>
      <p:pic>
        <p:nvPicPr>
          <p:cNvPr id="36" name="Picture 35" descr="A red circle with a white x in it&#10;&#10;Description automatically generated">
            <a:extLst>
              <a:ext uri="{FF2B5EF4-FFF2-40B4-BE49-F238E27FC236}">
                <a16:creationId xmlns:a16="http://schemas.microsoft.com/office/drawing/2014/main" id="{6831A424-AE32-7E2C-AA59-1B18C63070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1198" y="1314845"/>
            <a:ext cx="290672" cy="290672"/>
          </a:xfrm>
          <a:prstGeom prst="rect">
            <a:avLst/>
          </a:prstGeom>
        </p:spPr>
      </p:pic>
      <p:sp>
        <p:nvSpPr>
          <p:cNvPr id="42" name="TextBox 41">
            <a:extLst>
              <a:ext uri="{FF2B5EF4-FFF2-40B4-BE49-F238E27FC236}">
                <a16:creationId xmlns:a16="http://schemas.microsoft.com/office/drawing/2014/main" id="{29F99D3A-B03A-9090-EE25-22C34D078E02}"/>
              </a:ext>
            </a:extLst>
          </p:cNvPr>
          <p:cNvSpPr txBox="1"/>
          <p:nvPr/>
        </p:nvSpPr>
        <p:spPr>
          <a:xfrm>
            <a:off x="1703294" y="5480554"/>
            <a:ext cx="268941" cy="203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pt-PT" sz="1800" b="0" i="0" u="none" strike="noStrike" cap="none" spc="0" normalizeH="0" baseline="0" dirty="0" err="1">
              <a:ln>
                <a:noFill/>
              </a:ln>
              <a:solidFill>
                <a:srgbClr val="000F68"/>
              </a:solidFill>
              <a:effectLst/>
              <a:uFillTx/>
              <a:latin typeface="+mn-lt"/>
              <a:ea typeface="+mn-ea"/>
              <a:cs typeface="+mn-cs"/>
              <a:sym typeface="Helvetica"/>
            </a:endParaRPr>
          </a:p>
        </p:txBody>
      </p:sp>
    </p:spTree>
    <p:extLst>
      <p:ext uri="{BB962C8B-B14F-4D97-AF65-F5344CB8AC3E}">
        <p14:creationId xmlns:p14="http://schemas.microsoft.com/office/powerpoint/2010/main" val="2490027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B28337-E5E1-5143-D9E2-B7CD7F16A8A3}"/>
              </a:ext>
            </a:extLst>
          </p:cNvPr>
          <p:cNvSpPr>
            <a:spLocks noGrp="1"/>
          </p:cNvSpPr>
          <p:nvPr>
            <p:ph type="sldNum" sz="quarter" idx="2"/>
          </p:nvPr>
        </p:nvSpPr>
        <p:spPr/>
        <p:txBody>
          <a:bodyPr/>
          <a:lstStyle/>
          <a:p>
            <a:fld id="{86CB4B4D-7CA3-9044-876B-883B54F8677D}" type="slidenum">
              <a:rPr lang="en-GB" smtClean="0"/>
              <a:t>9</a:t>
            </a:fld>
            <a:endParaRPr lang="en-GB"/>
          </a:p>
        </p:txBody>
      </p:sp>
      <p:sp>
        <p:nvSpPr>
          <p:cNvPr id="8" name="Title 7">
            <a:extLst>
              <a:ext uri="{FF2B5EF4-FFF2-40B4-BE49-F238E27FC236}">
                <a16:creationId xmlns:a16="http://schemas.microsoft.com/office/drawing/2014/main" id="{28FF7AF6-A8CC-4E2A-899A-9A1F370EFD9C}"/>
              </a:ext>
            </a:extLst>
          </p:cNvPr>
          <p:cNvSpPr>
            <a:spLocks noGrp="1"/>
          </p:cNvSpPr>
          <p:nvPr>
            <p:ph type="title"/>
          </p:nvPr>
        </p:nvSpPr>
        <p:spPr/>
        <p:txBody>
          <a:bodyPr/>
          <a:lstStyle/>
          <a:p>
            <a:r>
              <a:rPr lang="pt-PT" dirty="0" err="1"/>
              <a:t>Choice</a:t>
            </a:r>
            <a:r>
              <a:rPr lang="pt-PT" dirty="0"/>
              <a:t> </a:t>
            </a:r>
            <a:r>
              <a:rPr lang="pt-PT" dirty="0" err="1"/>
              <a:t>of</a:t>
            </a:r>
            <a:r>
              <a:rPr lang="pt-PT" dirty="0"/>
              <a:t> Technologies</a:t>
            </a:r>
          </a:p>
        </p:txBody>
      </p:sp>
      <p:sp>
        <p:nvSpPr>
          <p:cNvPr id="9" name="Text Placeholder 8">
            <a:extLst>
              <a:ext uri="{FF2B5EF4-FFF2-40B4-BE49-F238E27FC236}">
                <a16:creationId xmlns:a16="http://schemas.microsoft.com/office/drawing/2014/main" id="{E277C83B-4F3B-4638-A608-429A5479D39B}"/>
              </a:ext>
            </a:extLst>
          </p:cNvPr>
          <p:cNvSpPr>
            <a:spLocks noGrp="1"/>
          </p:cNvSpPr>
          <p:nvPr>
            <p:ph type="body" sz="quarter" idx="1"/>
          </p:nvPr>
        </p:nvSpPr>
        <p:spPr/>
        <p:txBody>
          <a:bodyPr/>
          <a:lstStyle/>
          <a:p>
            <a:endParaRPr lang="pt-PT" dirty="0"/>
          </a:p>
        </p:txBody>
      </p:sp>
      <p:pic>
        <p:nvPicPr>
          <p:cNvPr id="5" name="Picture 4" descr="A blue hexagons on a black background&#10;&#10;Description automatically generated">
            <a:extLst>
              <a:ext uri="{FF2B5EF4-FFF2-40B4-BE49-F238E27FC236}">
                <a16:creationId xmlns:a16="http://schemas.microsoft.com/office/drawing/2014/main" id="{F223FE65-CE3C-AF46-1D46-726BF090F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8764" y="1747917"/>
            <a:ext cx="1069824" cy="1053108"/>
          </a:xfrm>
          <a:prstGeom prst="rect">
            <a:avLst/>
          </a:prstGeom>
        </p:spPr>
      </p:pic>
      <p:pic>
        <p:nvPicPr>
          <p:cNvPr id="7" name="Picture 6" descr="A blue and black logo&#10;&#10;Description automatically generated">
            <a:extLst>
              <a:ext uri="{FF2B5EF4-FFF2-40B4-BE49-F238E27FC236}">
                <a16:creationId xmlns:a16="http://schemas.microsoft.com/office/drawing/2014/main" id="{E60E200B-2234-B601-77F6-638B185AD1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317" y="1837764"/>
            <a:ext cx="1069824" cy="963259"/>
          </a:xfrm>
          <a:prstGeom prst="rect">
            <a:avLst/>
          </a:prstGeom>
        </p:spPr>
      </p:pic>
      <p:sp>
        <p:nvSpPr>
          <p:cNvPr id="11" name="TextBox 10">
            <a:extLst>
              <a:ext uri="{FF2B5EF4-FFF2-40B4-BE49-F238E27FC236}">
                <a16:creationId xmlns:a16="http://schemas.microsoft.com/office/drawing/2014/main" id="{CD4C864A-76E6-395B-4037-FC09E37D0348}"/>
              </a:ext>
            </a:extLst>
          </p:cNvPr>
          <p:cNvSpPr txBox="1"/>
          <p:nvPr/>
        </p:nvSpPr>
        <p:spPr>
          <a:xfrm>
            <a:off x="2904564" y="2845051"/>
            <a:ext cx="1389530" cy="632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pt-PT" sz="1400" b="0" i="0" u="none" strike="noStrike" cap="none" spc="0" normalizeH="0" baseline="0" dirty="0">
                <a:ln>
                  <a:noFill/>
                </a:ln>
                <a:solidFill>
                  <a:srgbClr val="000F68"/>
                </a:solidFill>
                <a:effectLst/>
                <a:uFillTx/>
                <a:latin typeface="+mn-lt"/>
                <a:ea typeface="+mn-ea"/>
                <a:cs typeface="+mn-cs"/>
                <a:sym typeface="Helvetica"/>
              </a:rPr>
              <a:t>Microsoft</a:t>
            </a:r>
          </a:p>
          <a:p>
            <a:pPr marL="0" marR="0" indent="0" algn="ctr" defTabSz="914400" rtl="0" fontAlgn="auto" latinLnBrk="0" hangingPunct="0">
              <a:lnSpc>
                <a:spcPct val="100000"/>
              </a:lnSpc>
              <a:spcBef>
                <a:spcPts val="0"/>
              </a:spcBef>
              <a:spcAft>
                <a:spcPts val="0"/>
              </a:spcAft>
              <a:buClrTx/>
              <a:buSzTx/>
              <a:buFontTx/>
              <a:buNone/>
              <a:tabLst/>
            </a:pPr>
            <a:r>
              <a:rPr kumimoji="0" lang="pt-PT" sz="1400" b="0" i="0" u="none" strike="noStrike" cap="none" spc="0" normalizeH="0" baseline="0" dirty="0">
                <a:ln>
                  <a:noFill/>
                </a:ln>
                <a:solidFill>
                  <a:srgbClr val="000F68"/>
                </a:solidFill>
                <a:effectLst/>
                <a:uFillTx/>
                <a:latin typeface="+mn-lt"/>
                <a:ea typeface="+mn-ea"/>
                <a:cs typeface="+mn-cs"/>
                <a:sym typeface="Helvetica"/>
              </a:rPr>
              <a:t> AI </a:t>
            </a:r>
            <a:r>
              <a:rPr kumimoji="0" lang="pt-PT" sz="1400" b="0" i="0" u="none" strike="noStrike" cap="none" spc="0" normalizeH="0" baseline="0" dirty="0" err="1">
                <a:ln>
                  <a:noFill/>
                </a:ln>
                <a:solidFill>
                  <a:srgbClr val="000F68"/>
                </a:solidFill>
                <a:effectLst/>
                <a:uFillTx/>
                <a:latin typeface="+mn-lt"/>
                <a:ea typeface="+mn-ea"/>
                <a:cs typeface="+mn-cs"/>
                <a:sym typeface="Helvetica"/>
              </a:rPr>
              <a:t>Builder</a:t>
            </a:r>
            <a:endParaRPr kumimoji="0" lang="pt-PT" sz="1400" b="0" i="0" u="none" strike="noStrike" cap="none" spc="0" normalizeH="0" baseline="0" dirty="0">
              <a:ln>
                <a:noFill/>
              </a:ln>
              <a:solidFill>
                <a:srgbClr val="000F68"/>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AF5FEB7C-B6B4-0C04-7F24-9F8CB6A0AD38}"/>
              </a:ext>
            </a:extLst>
          </p:cNvPr>
          <p:cNvSpPr txBox="1"/>
          <p:nvPr/>
        </p:nvSpPr>
        <p:spPr>
          <a:xfrm>
            <a:off x="7425184" y="2887323"/>
            <a:ext cx="1389530" cy="632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ctr" defTabSz="914400" rtl="0" fontAlgn="auto" latinLnBrk="0" hangingPunct="0">
              <a:lnSpc>
                <a:spcPct val="100000"/>
              </a:lnSpc>
              <a:spcBef>
                <a:spcPts val="0"/>
              </a:spcBef>
              <a:spcAft>
                <a:spcPts val="0"/>
              </a:spcAft>
              <a:buClrTx/>
              <a:buSzTx/>
              <a:buFontTx/>
              <a:buNone/>
              <a:tabLst/>
            </a:pPr>
            <a:r>
              <a:rPr lang="pt-PT" sz="1400" dirty="0"/>
              <a:t>Google </a:t>
            </a:r>
            <a:r>
              <a:rPr lang="pt-PT" sz="1400" dirty="0" err="1"/>
              <a:t>Cloud</a:t>
            </a:r>
            <a:r>
              <a:rPr lang="pt-PT" sz="1400" dirty="0"/>
              <a:t> </a:t>
            </a:r>
            <a:r>
              <a:rPr lang="pt-PT" sz="1400" dirty="0" err="1"/>
              <a:t>Vision</a:t>
            </a:r>
            <a:r>
              <a:rPr lang="pt-PT" sz="1400" dirty="0"/>
              <a:t> Auto ML</a:t>
            </a:r>
          </a:p>
        </p:txBody>
      </p:sp>
      <p:sp>
        <p:nvSpPr>
          <p:cNvPr id="13" name="TextBox 4">
            <a:extLst>
              <a:ext uri="{FF2B5EF4-FFF2-40B4-BE49-F238E27FC236}">
                <a16:creationId xmlns:a16="http://schemas.microsoft.com/office/drawing/2014/main" id="{D9BBF57B-BBCC-EA70-E2A3-DF11EE0102AD}"/>
              </a:ext>
            </a:extLst>
          </p:cNvPr>
          <p:cNvSpPr txBox="1"/>
          <p:nvPr/>
        </p:nvSpPr>
        <p:spPr>
          <a:xfrm>
            <a:off x="1645023" y="3519955"/>
            <a:ext cx="3908612" cy="277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4"/>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Company is already integrated in Microsoft Technologies.</a:t>
            </a:r>
          </a:p>
          <a:p>
            <a:pPr marL="285750" indent="-285750">
              <a:buSzPct val="100000"/>
              <a:buBlip>
                <a:blip r:embed="rId4"/>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4"/>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Good level of complexity abstraction.</a:t>
            </a:r>
          </a:p>
          <a:p>
            <a:pPr marL="285750" indent="-285750">
              <a:buSzPct val="100000"/>
              <a:buBlip>
                <a:blip r:embed="rId4"/>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4"/>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No code model training and development.</a:t>
            </a:r>
          </a:p>
          <a:p>
            <a:pPr marL="285750" indent="-285750">
              <a:buSzPct val="100000"/>
              <a:buBlip>
                <a:blip r:embed="rId4"/>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4"/>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Easy to build User Interface.</a:t>
            </a:r>
            <a:endParaRPr lang="en-US" sz="1200" dirty="0">
              <a:latin typeface="Arial" panose="020B0604020202020204" pitchFamily="34" charset="0"/>
              <a:cs typeface="Arial" panose="020B0604020202020204" pitchFamily="34" charset="0"/>
            </a:endParaRPr>
          </a:p>
        </p:txBody>
      </p:sp>
      <p:sp>
        <p:nvSpPr>
          <p:cNvPr id="14" name="TextBox 4">
            <a:extLst>
              <a:ext uri="{FF2B5EF4-FFF2-40B4-BE49-F238E27FC236}">
                <a16:creationId xmlns:a16="http://schemas.microsoft.com/office/drawing/2014/main" id="{3946548D-8798-6773-C226-2D9F97680AD4}"/>
              </a:ext>
            </a:extLst>
          </p:cNvPr>
          <p:cNvSpPr txBox="1"/>
          <p:nvPr/>
        </p:nvSpPr>
        <p:spPr>
          <a:xfrm>
            <a:off x="6106169" y="3519955"/>
            <a:ext cx="4027561" cy="28615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Autofit/>
          </a:bodyPr>
          <a:lstStyle/>
          <a:p>
            <a:pPr>
              <a:buSzPct val="100000"/>
              <a:defRPr>
                <a:latin typeface="PolySans Neutral"/>
                <a:ea typeface="PolySans Neutral"/>
                <a:cs typeface="PolySans Neutral"/>
                <a:sym typeface="PolySans Neutral"/>
              </a:defRPr>
            </a:pPr>
            <a:endParaRPr lang="en-GB" dirty="0">
              <a:latin typeface="Arial" panose="020B0604020202020204" pitchFamily="34" charset="0"/>
              <a:cs typeface="Arial" panose="020B0604020202020204" pitchFamily="34" charset="0"/>
            </a:endParaRPr>
          </a:p>
          <a:p>
            <a:pPr marL="285750" indent="-285750">
              <a:buSzPct val="100000"/>
              <a:buBlip>
                <a:blip r:embed="rId4"/>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Good level of complexity abstraction.</a:t>
            </a:r>
          </a:p>
          <a:p>
            <a:pPr marL="285750" indent="-285750">
              <a:buSzPct val="100000"/>
              <a:buBlip>
                <a:blip r:embed="rId4"/>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4"/>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No code model training and development.</a:t>
            </a:r>
          </a:p>
          <a:p>
            <a:pPr marL="285750" indent="-285750">
              <a:buSzPct val="100000"/>
              <a:buBlip>
                <a:blip r:embed="rId4"/>
              </a:buBlip>
              <a:defRPr>
                <a:latin typeface="PolySans Neutral"/>
                <a:ea typeface="PolySans Neutral"/>
                <a:cs typeface="PolySans Neutral"/>
                <a:sym typeface="PolySans Neutral"/>
              </a:defRPr>
            </a:pPr>
            <a:endParaRPr lang="en-US" sz="1400" dirty="0">
              <a:latin typeface="Arial" panose="020B0604020202020204" pitchFamily="34" charset="0"/>
              <a:cs typeface="Arial" panose="020B0604020202020204" pitchFamily="34" charset="0"/>
            </a:endParaRPr>
          </a:p>
          <a:p>
            <a:pPr marL="285750" indent="-285750">
              <a:buSzPct val="100000"/>
              <a:buBlip>
                <a:blip r:embed="rId4"/>
              </a:buBlip>
              <a:defRPr>
                <a:latin typeface="PolySans Neutral"/>
                <a:ea typeface="PolySans Neutral"/>
                <a:cs typeface="PolySans Neutral"/>
                <a:sym typeface="PolySans Neutral"/>
              </a:defRPr>
            </a:pPr>
            <a:r>
              <a:rPr lang="en-US" sz="1400" dirty="0">
                <a:latin typeface="Arial" panose="020B0604020202020204" pitchFamily="34" charset="0"/>
                <a:cs typeface="Arial" panose="020B0604020202020204" pitchFamily="34" charset="0"/>
              </a:rPr>
              <a:t>Possibility to extract the model and use it in an external application.</a:t>
            </a:r>
          </a:p>
        </p:txBody>
      </p:sp>
    </p:spTree>
    <p:extLst>
      <p:ext uri="{BB962C8B-B14F-4D97-AF65-F5344CB8AC3E}">
        <p14:creationId xmlns:p14="http://schemas.microsoft.com/office/powerpoint/2010/main" val="3144307391"/>
      </p:ext>
    </p:extLst>
  </p:cSld>
  <p:clrMapOvr>
    <a:masterClrMapping/>
  </p:clrMapOvr>
  <p:transition spd="med"/>
</p:sld>
</file>

<file path=ppt/theme/theme1.xml><?xml version="1.0" encoding="utf-8"?>
<a:theme xmlns:a="http://schemas.openxmlformats.org/drawingml/2006/main" name="CAPAS">
  <a:themeElements>
    <a:clrScheme name="Custom 4">
      <a:dk1>
        <a:srgbClr val="000F64"/>
      </a:dk1>
      <a:lt1>
        <a:srgbClr val="EB0203"/>
      </a:lt1>
      <a:dk2>
        <a:srgbClr val="961428"/>
      </a:dk2>
      <a:lt2>
        <a:srgbClr val="F0F0EB"/>
      </a:lt2>
      <a:accent1>
        <a:srgbClr val="000F64"/>
      </a:accent1>
      <a:accent2>
        <a:srgbClr val="EB0203"/>
      </a:accent2>
      <a:accent3>
        <a:srgbClr val="961436"/>
      </a:accent3>
      <a:accent4>
        <a:srgbClr val="0075FF"/>
      </a:accent4>
      <a:accent5>
        <a:srgbClr val="F0F0EB"/>
      </a:accent5>
      <a:accent6>
        <a:srgbClr val="000000"/>
      </a:accent6>
      <a:hlink>
        <a:srgbClr val="0073FF"/>
      </a:hlink>
      <a:folHlink>
        <a:srgbClr val="000E6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AP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0F0EB"/>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no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dirty="0" err="1" smtClean="0">
            <a:ln>
              <a:noFill/>
            </a:ln>
            <a:solidFill>
              <a:srgbClr val="000F68"/>
            </a:solidFill>
            <a:effectLst/>
            <a:uFillTx/>
            <a:latin typeface="+mn-lt"/>
            <a:ea typeface="+mn-ea"/>
            <a:cs typeface="+mn-cs"/>
            <a:sym typeface="Helvetica"/>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no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dirty="0" err="1" smtClean="0">
            <a:ln>
              <a:noFill/>
            </a:ln>
            <a:solidFill>
              <a:srgbClr val="000F68"/>
            </a:solidFill>
            <a:effectLst/>
            <a:uFillTx/>
            <a:latin typeface="+mn-lt"/>
            <a:ea typeface="+mn-ea"/>
            <a:cs typeface="+mn-cs"/>
            <a:sym typeface="Helvetica"/>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APAS">
  <a:themeElements>
    <a:clrScheme name="CAPAS">
      <a:dk1>
        <a:srgbClr val="000000"/>
      </a:dk1>
      <a:lt1>
        <a:srgbClr val="FFFFFF"/>
      </a:lt1>
      <a:dk2>
        <a:srgbClr val="A7A7A7"/>
      </a:dk2>
      <a:lt2>
        <a:srgbClr val="535353"/>
      </a:lt2>
      <a:accent1>
        <a:srgbClr val="00CC73"/>
      </a:accent1>
      <a:accent2>
        <a:srgbClr val="0073FF"/>
      </a:accent2>
      <a:accent3>
        <a:srgbClr val="B359F5"/>
      </a:accent3>
      <a:accent4>
        <a:srgbClr val="FF41DC"/>
      </a:accent4>
      <a:accent5>
        <a:srgbClr val="FFB30E"/>
      </a:accent5>
      <a:accent6>
        <a:srgbClr val="FF5400"/>
      </a:accent6>
      <a:hlink>
        <a:srgbClr val="0000FF"/>
      </a:hlink>
      <a:folHlink>
        <a:srgbClr val="FF00FF"/>
      </a:folHlink>
    </a:clrScheme>
    <a:fontScheme name="CAPAS">
      <a:majorFont>
        <a:latin typeface="Arial"/>
        <a:ea typeface="Arial"/>
        <a:cs typeface="Arial"/>
      </a:majorFont>
      <a:minorFont>
        <a:latin typeface="Helvetica"/>
        <a:ea typeface="Helvetica"/>
        <a:cs typeface="Helvetica"/>
      </a:minorFont>
    </a:fontScheme>
    <a:fmtScheme name="CAP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0F0EB"/>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F6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B1D9FE96CA3D904EAA54E1130D072757" ma:contentTypeVersion="18" ma:contentTypeDescription="Criar um novo documento." ma:contentTypeScope="" ma:versionID="d3033f1d44302a2d78c586747bbde654">
  <xsd:schema xmlns:xsd="http://www.w3.org/2001/XMLSchema" xmlns:xs="http://www.w3.org/2001/XMLSchema" xmlns:p="http://schemas.microsoft.com/office/2006/metadata/properties" xmlns:ns2="7d8b1ddd-00a6-4163-96c3-314b0e5535d9" xmlns:ns3="7bb31254-0508-47c2-8e1c-43435516480b" targetNamespace="http://schemas.microsoft.com/office/2006/metadata/properties" ma:root="true" ma:fieldsID="7a2ae801f9400d4db2f4ce2d48dde2a9" ns2:_="" ns3:_="">
    <xsd:import namespace="7d8b1ddd-00a6-4163-96c3-314b0e5535d9"/>
    <xsd:import namespace="7bb31254-0508-47c2-8e1c-43435516480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8b1ddd-00a6-4163-96c3-314b0e5535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Etiquetas de Imagem" ma:readOnly="false" ma:fieldId="{5cf76f15-5ced-4ddc-b409-7134ff3c332f}" ma:taxonomyMulti="true" ma:sspId="d4ebb12d-27da-497f-8904-e830a8feb6d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b31254-0508-47c2-8e1c-43435516480b" elementFormDefault="qualified">
    <xsd:import namespace="http://schemas.microsoft.com/office/2006/documentManagement/types"/>
    <xsd:import namespace="http://schemas.microsoft.com/office/infopath/2007/PartnerControls"/>
    <xsd:element name="SharedWithUsers" ma:index="16"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hes de Partilhado Com" ma:internalName="SharedWithDetails" ma:readOnly="true">
      <xsd:simpleType>
        <xsd:restriction base="dms:Note">
          <xsd:maxLength value="255"/>
        </xsd:restriction>
      </xsd:simpleType>
    </xsd:element>
    <xsd:element name="TaxCatchAll" ma:index="23" nillable="true" ma:displayName="Taxonomy Catch All Column" ma:hidden="true" ma:list="{1323cd1e-ede2-4512-b972-c0a57af61e45}" ma:internalName="TaxCatchAll" ma:showField="CatchAllData" ma:web="7bb31254-0508-47c2-8e1c-4343551648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d8b1ddd-00a6-4163-96c3-314b0e5535d9">
      <Terms xmlns="http://schemas.microsoft.com/office/infopath/2007/PartnerControls"/>
    </lcf76f155ced4ddcb4097134ff3c332f>
    <TaxCatchAll xmlns="7bb31254-0508-47c2-8e1c-43435516480b" xsi:nil="true"/>
  </documentManagement>
</p:properties>
</file>

<file path=customXml/itemProps1.xml><?xml version="1.0" encoding="utf-8"?>
<ds:datastoreItem xmlns:ds="http://schemas.openxmlformats.org/officeDocument/2006/customXml" ds:itemID="{F6A2B88B-EE11-408F-914D-5C3F8AB48690}">
  <ds:schemaRefs>
    <ds:schemaRef ds:uri="http://schemas.microsoft.com/sharepoint/v3/contenttype/forms"/>
  </ds:schemaRefs>
</ds:datastoreItem>
</file>

<file path=customXml/itemProps2.xml><?xml version="1.0" encoding="utf-8"?>
<ds:datastoreItem xmlns:ds="http://schemas.openxmlformats.org/officeDocument/2006/customXml" ds:itemID="{1331749C-41F0-4344-8275-030FDA60AD31}"/>
</file>

<file path=customXml/itemProps3.xml><?xml version="1.0" encoding="utf-8"?>
<ds:datastoreItem xmlns:ds="http://schemas.openxmlformats.org/officeDocument/2006/customXml" ds:itemID="{8D5E0268-5A5A-46A4-8152-E7D2F92B328A}">
  <ds:schemaRefs>
    <ds:schemaRef ds:uri="http://purl.org/dc/elements/1.1/"/>
    <ds:schemaRef ds:uri="d6748c42-6151-4e6c-8ce4-cdac0d2b2695"/>
    <ds:schemaRef ds:uri="b0a7305d-17f5-42a4-be3c-26029d7d944a"/>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 ds:uri="71b50cc8-0546-4f96-9dea-882a6ea17600"/>
    <ds:schemaRef ds:uri="b1d171d5-09d3-4a66-a93d-5e60082cc8be"/>
    <ds:schemaRef ds:uri="91c4bddd-bb90-477e-b06c-252c68a48219"/>
  </ds:schemaRefs>
</ds:datastoreItem>
</file>

<file path=docMetadata/LabelInfo.xml><?xml version="1.0" encoding="utf-8"?>
<clbl:labelList xmlns:clbl="http://schemas.microsoft.com/office/2020/mipLabelMetadata">
  <clbl:label id="{5757a8da-0477-46d4-bc8a-b0feabdcc71a}" enabled="0" method="" siteId="{5757a8da-0477-46d4-bc8a-b0feabdcc71a}" removed="1"/>
</clbl:labelList>
</file>

<file path=docProps/app.xml><?xml version="1.0" encoding="utf-8"?>
<Properties xmlns="http://schemas.openxmlformats.org/officeDocument/2006/extended-properties" xmlns:vt="http://schemas.openxmlformats.org/officeDocument/2006/docPropsVTypes">
  <Template/>
  <TotalTime>2995</TotalTime>
  <Words>2476</Words>
  <Application>Microsoft Office PowerPoint</Application>
  <PresentationFormat>Widescreen</PresentationFormat>
  <Paragraphs>467</Paragraphs>
  <Slides>45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PolySans Neutral</vt:lpstr>
      <vt:lpstr>CAPAS</vt:lpstr>
      <vt:lpstr>PowerPoint Presentation</vt:lpstr>
      <vt:lpstr>PowerPoint Presentation</vt:lpstr>
      <vt:lpstr>PowerPoint Presentation</vt:lpstr>
      <vt:lpstr>Scope of Work</vt:lpstr>
      <vt:lpstr>PowerPoint Presentation</vt:lpstr>
      <vt:lpstr>PowerPoint Presentation</vt:lpstr>
      <vt:lpstr>PowerPoint Presentation</vt:lpstr>
      <vt:lpstr>PowerPoint Presentation</vt:lpstr>
      <vt:lpstr>Choice of Technologies</vt:lpstr>
      <vt:lpstr>Microsoft AI Builder</vt:lpstr>
      <vt:lpstr>Microsoft AI Builder</vt:lpstr>
      <vt:lpstr>Microsoft AI Builder</vt:lpstr>
      <vt:lpstr>Google Auto ML</vt:lpstr>
      <vt:lpstr>Google Auto ML</vt:lpstr>
      <vt:lpstr>Google Auto ML</vt:lpstr>
      <vt:lpstr>PowerPoint Presentation</vt:lpstr>
      <vt:lpstr>Problem and Motivation</vt:lpstr>
      <vt:lpstr>Data Collection</vt:lpstr>
      <vt:lpstr>Data Collection</vt:lpstr>
      <vt:lpstr>PowerPoint Presentation</vt:lpstr>
      <vt:lpstr>Microsoft AI Builder -  Explorations and Results</vt:lpstr>
      <vt:lpstr>1. Box Detection Total Box</vt:lpstr>
      <vt:lpstr>PowerPoint Presentation</vt:lpstr>
      <vt:lpstr>3. Box Detection Left Corner</vt:lpstr>
      <vt:lpstr>4. Box Detection Left Corner with Barcode</vt:lpstr>
      <vt:lpstr>5. Box Detection with Image Parts Symbol Letter</vt:lpstr>
      <vt:lpstr>6. Box Detection Cropped Left Corner</vt:lpstr>
      <vt:lpstr>7. Box Detection Cropped Center</vt:lpstr>
      <vt:lpstr>Model Evaluation</vt:lpstr>
      <vt:lpstr>Model Evolution and Testing</vt:lpstr>
      <vt:lpstr>Model Evolution and Testing</vt:lpstr>
      <vt:lpstr>Images for testing</vt:lpstr>
      <vt:lpstr>Testing Interface</vt:lpstr>
      <vt:lpstr>PowerPoint Presentation</vt:lpstr>
      <vt:lpstr>Google Cloud Vision Auto ML – Exploration and Results</vt:lpstr>
      <vt:lpstr>Google Auto ML</vt:lpstr>
      <vt:lpstr>Model and Approach</vt:lpstr>
      <vt:lpstr>Testing Interface</vt:lpstr>
      <vt:lpstr>PowerPoint Presentation</vt:lpstr>
      <vt:lpstr>Evolution</vt:lpstr>
      <vt:lpstr>PowerPoint Presentation</vt:lpstr>
      <vt:lpstr>PowerPoint Presentation</vt:lpstr>
      <vt:lpstr>PowerPoint Presentation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Ribeiro</dc:creator>
  <cp:lastModifiedBy>COSTA Jorge Levi</cp:lastModifiedBy>
  <cp:revision>127</cp:revision>
  <dcterms:modified xsi:type="dcterms:W3CDTF">2023-09-08T11:19:01Z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0x010100CD9B3DC293E8184FAACEB15633996D5A</vt:lpwstr>
  </property>
  <property fmtid="{D5CDD505-2E9C-101B-9397-08002B2CF9AE}" pid="3" name="MediaServiceImageTags">
    <vt:lpwstr/>
  </property>
</Properties>
</file>